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4"/>
  </p:handoutMasterIdLst>
  <p:sldIdLst>
    <p:sldId id="256" r:id="rId2"/>
    <p:sldId id="259" r:id="rId3"/>
    <p:sldId id="262" r:id="rId4"/>
    <p:sldId id="282" r:id="rId5"/>
    <p:sldId id="283" r:id="rId6"/>
    <p:sldId id="285" r:id="rId7"/>
    <p:sldId id="278" r:id="rId8"/>
    <p:sldId id="269" r:id="rId9"/>
    <p:sldId id="284" r:id="rId10"/>
    <p:sldId id="272" r:id="rId11"/>
    <p:sldId id="287" r:id="rId12"/>
    <p:sldId id="288" r:id="rId13"/>
    <p:sldId id="291" r:id="rId14"/>
    <p:sldId id="266" r:id="rId15"/>
    <p:sldId id="268" r:id="rId16"/>
    <p:sldId id="267" r:id="rId17"/>
    <p:sldId id="270" r:id="rId18"/>
    <p:sldId id="271" r:id="rId19"/>
    <p:sldId id="290" r:id="rId20"/>
    <p:sldId id="277" r:id="rId21"/>
    <p:sldId id="289" r:id="rId22"/>
    <p:sldId id="275" r:id="rId2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ještě ne</c:v>
                </c:pt>
              </c:strCache>
            </c:strRef>
          </c:tx>
          <c:spPr>
            <a:noFill/>
          </c:spPr>
          <c:invertIfNegative val="0"/>
          <c:cat>
            <c:strRef>
              <c:f>List1!$A$2:$A$6</c:f>
              <c:strCache>
                <c:ptCount val="5"/>
                <c:pt idx="0">
                  <c:v>CENTRÁLNÍ ADMINISTRACE</c:v>
                </c:pt>
                <c:pt idx="1">
                  <c:v>Integrované projekty MAS</c:v>
                </c:pt>
                <c:pt idx="2">
                  <c:v>Projektové opatř. MAS (tvrdé projekty)</c:v>
                </c:pt>
                <c:pt idx="3">
                  <c:v>Projektové opatř. MAS (měkké projekty)</c:v>
                </c:pt>
                <c:pt idx="4">
                  <c:v>Grantová schémata MAS</c:v>
                </c:pt>
              </c:strCache>
            </c:strRef>
          </c:cat>
          <c:val>
            <c:numRef>
              <c:f>List1!$B$2:$B$6</c:f>
              <c:numCache>
                <c:formatCode>#,##0</c:formatCode>
                <c:ptCount val="5"/>
                <c:pt idx="0">
                  <c:v>2000000</c:v>
                </c:pt>
                <c:pt idx="1">
                  <c:v>500000</c:v>
                </c:pt>
                <c:pt idx="2">
                  <c:v>50000</c:v>
                </c:pt>
                <c:pt idx="3">
                  <c:v>50000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</c:dPt>
          <c:cat>
            <c:strRef>
              <c:f>List1!$A$2:$A$6</c:f>
              <c:strCache>
                <c:ptCount val="5"/>
                <c:pt idx="0">
                  <c:v>CENTRÁLNÍ ADMINISTRACE</c:v>
                </c:pt>
                <c:pt idx="1">
                  <c:v>Integrované projekty MAS</c:v>
                </c:pt>
                <c:pt idx="2">
                  <c:v>Projektové opatř. MAS (tvrdé projekty)</c:v>
                </c:pt>
                <c:pt idx="3">
                  <c:v>Projektové opatř. MAS (měkké projekty)</c:v>
                </c:pt>
                <c:pt idx="4">
                  <c:v>Grantová schémata MAS</c:v>
                </c:pt>
              </c:strCache>
            </c:strRef>
          </c:cat>
          <c:val>
            <c:numRef>
              <c:f>List1!$C$2:$C$6</c:f>
              <c:numCache>
                <c:formatCode>#,##0</c:formatCode>
                <c:ptCount val="5"/>
                <c:pt idx="0">
                  <c:v>5000000</c:v>
                </c:pt>
                <c:pt idx="1">
                  <c:v>6500000</c:v>
                </c:pt>
                <c:pt idx="2">
                  <c:v>4950000</c:v>
                </c:pt>
                <c:pt idx="3">
                  <c:v>2450000</c:v>
                </c:pt>
                <c:pt idx="4">
                  <c:v>1000000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už ne</c:v>
                </c:pt>
              </c:strCache>
            </c:strRef>
          </c:tx>
          <c:spPr>
            <a:noFill/>
          </c:spPr>
          <c:invertIfNegative val="0"/>
          <c:cat>
            <c:strRef>
              <c:f>List1!$A$2:$A$6</c:f>
              <c:strCache>
                <c:ptCount val="5"/>
                <c:pt idx="0">
                  <c:v>CENTRÁLNÍ ADMINISTRACE</c:v>
                </c:pt>
                <c:pt idx="1">
                  <c:v>Integrované projekty MAS</c:v>
                </c:pt>
                <c:pt idx="2">
                  <c:v>Projektové opatř. MAS (tvrdé projekty)</c:v>
                </c:pt>
                <c:pt idx="3">
                  <c:v>Projektové opatř. MAS (měkké projekty)</c:v>
                </c:pt>
                <c:pt idx="4">
                  <c:v>Grantová schémata MAS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#,##0">
                  <c:v>2000000</c:v>
                </c:pt>
                <c:pt idx="3" formatCode="#,##0">
                  <c:v>4500000</c:v>
                </c:pt>
                <c:pt idx="4" formatCode="#,##0">
                  <c:v>6000000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8081152"/>
        <c:axId val="108082688"/>
      </c:barChart>
      <c:catAx>
        <c:axId val="108081152"/>
        <c:scaling>
          <c:orientation val="minMax"/>
        </c:scaling>
        <c:delete val="0"/>
        <c:axPos val="l"/>
        <c:majorTickMark val="none"/>
        <c:minorTickMark val="none"/>
        <c:tickLblPos val="nextTo"/>
        <c:crossAx val="108082688"/>
        <c:crosses val="autoZero"/>
        <c:auto val="1"/>
        <c:lblAlgn val="ctr"/>
        <c:lblOffset val="100"/>
        <c:noMultiLvlLbl val="0"/>
      </c:catAx>
      <c:valAx>
        <c:axId val="108082688"/>
        <c:scaling>
          <c:orientation val="minMax"/>
          <c:max val="7000000"/>
        </c:scaling>
        <c:delete val="0"/>
        <c:axPos val="b"/>
        <c:majorGridlines/>
        <c:numFmt formatCode="#,##0" sourceLinked="1"/>
        <c:majorTickMark val="out"/>
        <c:minorTickMark val="in"/>
        <c:tickLblPos val="low"/>
        <c:txPr>
          <a:bodyPr rot="2700000" vert="horz"/>
          <a:lstStyle/>
          <a:p>
            <a:pPr>
              <a:defRPr/>
            </a:pPr>
            <a:endParaRPr lang="cs-CZ"/>
          </a:p>
        </c:txPr>
        <c:crossAx val="108081152"/>
        <c:crosses val="autoZero"/>
        <c:crossBetween val="between"/>
        <c:majorUnit val="1000000"/>
        <c:minorUnit val="250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3F078-0A7D-4FC7-8B65-7AAAFA51F59B}" type="doc">
      <dgm:prSet loTypeId="urn:microsoft.com/office/officeart/2008/layout/AlternatingHexagon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16B2E1E-C183-4700-9278-7AB818DE51EF}">
      <dgm:prSet phldrT="[Text]" custT="1"/>
      <dgm:spPr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cs-CZ" sz="1800" b="1" dirty="0"/>
            <a:t>město nad 25.000 </a:t>
          </a:r>
          <a:r>
            <a:rPr lang="cs-CZ" sz="1800" b="1" dirty="0" smtClean="0"/>
            <a:t>obyv.</a:t>
          </a:r>
          <a:endParaRPr lang="cs-CZ" sz="1800" b="1" dirty="0"/>
        </a:p>
      </dgm:t>
    </dgm:pt>
    <dgm:pt modelId="{9F322E9A-3431-4A36-929B-5FF2C3D0BFBE}" type="sibTrans" cxnId="{9F2B0A82-C97B-428A-9805-2F09680FBF64}">
      <dgm:prSet custT="1"/>
      <dgm:spPr/>
      <dgm:t>
        <a:bodyPr/>
        <a:lstStyle/>
        <a:p>
          <a:r>
            <a:rPr lang="cs-CZ" sz="1800" b="1"/>
            <a:t>MAS 3</a:t>
          </a:r>
        </a:p>
      </dgm:t>
    </dgm:pt>
    <dgm:pt modelId="{7ABEA17D-DFB9-4577-9EA4-7DC0F93C7EC9}" type="parTrans" cxnId="{9F2B0A82-C97B-428A-9805-2F09680FBF64}">
      <dgm:prSet/>
      <dgm:spPr/>
      <dgm:t>
        <a:bodyPr/>
        <a:lstStyle/>
        <a:p>
          <a:endParaRPr lang="cs-CZ" sz="1800" b="1"/>
        </a:p>
      </dgm:t>
    </dgm:pt>
    <dgm:pt modelId="{770DD0F9-5D8C-4908-B197-62EAC795BF04}">
      <dgm:prSet phldrT="[Text]" custT="1"/>
      <dgm:spPr/>
      <dgm:t>
        <a:bodyPr/>
        <a:lstStyle/>
        <a:p>
          <a:r>
            <a:rPr lang="cs-CZ" sz="1800" b="1" dirty="0"/>
            <a:t>MAS 2</a:t>
          </a:r>
        </a:p>
      </dgm:t>
    </dgm:pt>
    <dgm:pt modelId="{E833DA3D-09B0-412A-904D-B530D1C17395}" type="sibTrans" cxnId="{53409298-B73A-4303-A432-A3F323F1B4D4}">
      <dgm:prSet custT="1"/>
      <dgm:spPr/>
      <dgm:t>
        <a:bodyPr/>
        <a:lstStyle/>
        <a:p>
          <a:r>
            <a:rPr lang="cs-CZ" sz="1800" b="1"/>
            <a:t>MAS 1</a:t>
          </a:r>
        </a:p>
      </dgm:t>
    </dgm:pt>
    <dgm:pt modelId="{0FE11D61-7855-4067-BA49-408484E9FDAD}" type="parTrans" cxnId="{53409298-B73A-4303-A432-A3F323F1B4D4}">
      <dgm:prSet/>
      <dgm:spPr/>
      <dgm:t>
        <a:bodyPr/>
        <a:lstStyle/>
        <a:p>
          <a:endParaRPr lang="cs-CZ" sz="1800" b="1"/>
        </a:p>
      </dgm:t>
    </dgm:pt>
    <dgm:pt modelId="{D7DA60B5-7781-405B-A8B6-6D551AFAA813}">
      <dgm:prSet phldrT="[Text]" custT="1"/>
      <dgm:spPr/>
      <dgm:t>
        <a:bodyPr/>
        <a:lstStyle/>
        <a:p>
          <a:r>
            <a:rPr lang="cs-CZ" sz="1800" b="1"/>
            <a:t>MAS 1</a:t>
          </a:r>
        </a:p>
      </dgm:t>
    </dgm:pt>
    <dgm:pt modelId="{8CBD7CEF-6865-42F3-99D5-69CD183E9D68}" type="parTrans" cxnId="{3F9F1E68-741F-4588-BCD6-76C12F95028D}">
      <dgm:prSet/>
      <dgm:spPr/>
      <dgm:t>
        <a:bodyPr/>
        <a:lstStyle/>
        <a:p>
          <a:endParaRPr lang="cs-CZ" sz="1800" b="1"/>
        </a:p>
      </dgm:t>
    </dgm:pt>
    <dgm:pt modelId="{1D3104F9-0D87-4A0C-968E-D3675A46EAFD}" type="sibTrans" cxnId="{3F9F1E68-741F-4588-BCD6-76C12F95028D}">
      <dgm:prSet/>
      <dgm:spPr/>
      <dgm:t>
        <a:bodyPr/>
        <a:lstStyle/>
        <a:p>
          <a:endParaRPr lang="cs-CZ" sz="1800" b="1"/>
        </a:p>
      </dgm:t>
    </dgm:pt>
    <dgm:pt modelId="{94E2929C-B232-4799-927F-A9F5191D1A58}" type="pres">
      <dgm:prSet presAssocID="{BC63F078-0A7D-4FC7-8B65-7AAAFA51F59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916B5445-BBFD-4C5C-AEC3-28E888A2E9B4}" type="pres">
      <dgm:prSet presAssocID="{770DD0F9-5D8C-4908-B197-62EAC795BF04}" presName="composite" presStyleCnt="0"/>
      <dgm:spPr/>
      <dgm:t>
        <a:bodyPr/>
        <a:lstStyle/>
        <a:p>
          <a:endParaRPr lang="cs-CZ"/>
        </a:p>
      </dgm:t>
    </dgm:pt>
    <dgm:pt modelId="{5BAC2B81-5B9B-4389-B511-58CDC5FE7822}" type="pres">
      <dgm:prSet presAssocID="{770DD0F9-5D8C-4908-B197-62EAC795BF04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5D4002-C29A-4472-BABE-CD40BDAD9C9D}" type="pres">
      <dgm:prSet presAssocID="{770DD0F9-5D8C-4908-B197-62EAC795BF04}" presName="Childtext1" presStyleLbl="revTx" presStyleIdx="0" presStyleCnt="2" custLinFactX="-46627" custLinFactNeighborX="-100000" custLinFactNeighborY="84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82A69C-F4EE-4A20-A304-F11BA3FC743F}" type="pres">
      <dgm:prSet presAssocID="{770DD0F9-5D8C-4908-B197-62EAC795BF04}" presName="BalanceSpacing" presStyleCnt="0"/>
      <dgm:spPr/>
      <dgm:t>
        <a:bodyPr/>
        <a:lstStyle/>
        <a:p>
          <a:endParaRPr lang="cs-CZ"/>
        </a:p>
      </dgm:t>
    </dgm:pt>
    <dgm:pt modelId="{D04BEBA7-90E0-4B65-BE4F-250952CE1F7C}" type="pres">
      <dgm:prSet presAssocID="{770DD0F9-5D8C-4908-B197-62EAC795BF04}" presName="BalanceSpacing1" presStyleCnt="0"/>
      <dgm:spPr/>
      <dgm:t>
        <a:bodyPr/>
        <a:lstStyle/>
        <a:p>
          <a:endParaRPr lang="cs-CZ"/>
        </a:p>
      </dgm:t>
    </dgm:pt>
    <dgm:pt modelId="{0D98C67B-2ED7-4D92-BA51-26C2142E230B}" type="pres">
      <dgm:prSet presAssocID="{E833DA3D-09B0-412A-904D-B530D1C17395}" presName="Accent1Text" presStyleLbl="node1" presStyleIdx="1" presStyleCnt="4"/>
      <dgm:spPr/>
      <dgm:t>
        <a:bodyPr/>
        <a:lstStyle/>
        <a:p>
          <a:endParaRPr lang="cs-CZ"/>
        </a:p>
      </dgm:t>
    </dgm:pt>
    <dgm:pt modelId="{356E8948-56A8-40F3-AA7A-DED6F3F2DA0F}" type="pres">
      <dgm:prSet presAssocID="{E833DA3D-09B0-412A-904D-B530D1C17395}" presName="spaceBetweenRectangles" presStyleCnt="0"/>
      <dgm:spPr/>
      <dgm:t>
        <a:bodyPr/>
        <a:lstStyle/>
        <a:p>
          <a:endParaRPr lang="cs-CZ"/>
        </a:p>
      </dgm:t>
    </dgm:pt>
    <dgm:pt modelId="{88ADD719-DD3E-4A0B-9409-2A24D0DC8462}" type="pres">
      <dgm:prSet presAssocID="{E16B2E1E-C183-4700-9278-7AB818DE51EF}" presName="composite" presStyleCnt="0"/>
      <dgm:spPr/>
      <dgm:t>
        <a:bodyPr/>
        <a:lstStyle/>
        <a:p>
          <a:endParaRPr lang="cs-CZ"/>
        </a:p>
      </dgm:t>
    </dgm:pt>
    <dgm:pt modelId="{343F9BC7-5E09-4839-9039-C75A1050489F}" type="pres">
      <dgm:prSet presAssocID="{E16B2E1E-C183-4700-9278-7AB818DE51EF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F3E748-DD33-44C1-924D-C8A14B0B1081}" type="pres">
      <dgm:prSet presAssocID="{E16B2E1E-C183-4700-9278-7AB818DE51EF}" presName="Childtext1" presStyleLbl="revTx" presStyleIdx="1" presStyleCnt="2" custLinFactX="64502" custLinFactNeighborX="100000" custLinFactNeighborY="123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529C20-F797-48EB-9D01-1529CD79372E}" type="pres">
      <dgm:prSet presAssocID="{E16B2E1E-C183-4700-9278-7AB818DE51EF}" presName="BalanceSpacing" presStyleCnt="0"/>
      <dgm:spPr/>
      <dgm:t>
        <a:bodyPr/>
        <a:lstStyle/>
        <a:p>
          <a:endParaRPr lang="cs-CZ"/>
        </a:p>
      </dgm:t>
    </dgm:pt>
    <dgm:pt modelId="{14006866-825B-4F15-A6AE-75CD94EB04AB}" type="pres">
      <dgm:prSet presAssocID="{E16B2E1E-C183-4700-9278-7AB818DE51EF}" presName="BalanceSpacing1" presStyleCnt="0"/>
      <dgm:spPr/>
      <dgm:t>
        <a:bodyPr/>
        <a:lstStyle/>
        <a:p>
          <a:endParaRPr lang="cs-CZ"/>
        </a:p>
      </dgm:t>
    </dgm:pt>
    <dgm:pt modelId="{3F71ECEA-3464-472C-98A3-19D68CCD92B3}" type="pres">
      <dgm:prSet presAssocID="{9F322E9A-3431-4A36-929B-5FF2C3D0BFBE}" presName="Accent1Text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FE50C3A9-DB6F-4785-BE00-D30C9ED855C5}" type="presOf" srcId="{E16B2E1E-C183-4700-9278-7AB818DE51EF}" destId="{343F9BC7-5E09-4839-9039-C75A1050489F}" srcOrd="0" destOrd="0" presId="urn:microsoft.com/office/officeart/2008/layout/AlternatingHexagons"/>
    <dgm:cxn modelId="{3F9F1E68-741F-4588-BCD6-76C12F95028D}" srcId="{770DD0F9-5D8C-4908-B197-62EAC795BF04}" destId="{D7DA60B5-7781-405B-A8B6-6D551AFAA813}" srcOrd="0" destOrd="0" parTransId="{8CBD7CEF-6865-42F3-99D5-69CD183E9D68}" sibTransId="{1D3104F9-0D87-4A0C-968E-D3675A46EAFD}"/>
    <dgm:cxn modelId="{53409298-B73A-4303-A432-A3F323F1B4D4}" srcId="{BC63F078-0A7D-4FC7-8B65-7AAAFA51F59B}" destId="{770DD0F9-5D8C-4908-B197-62EAC795BF04}" srcOrd="0" destOrd="0" parTransId="{0FE11D61-7855-4067-BA49-408484E9FDAD}" sibTransId="{E833DA3D-09B0-412A-904D-B530D1C17395}"/>
    <dgm:cxn modelId="{8C3780E4-9CC3-454B-9AE0-20E0B19CE1AB}" type="presOf" srcId="{BC63F078-0A7D-4FC7-8B65-7AAAFA51F59B}" destId="{94E2929C-B232-4799-927F-A9F5191D1A58}" srcOrd="0" destOrd="0" presId="urn:microsoft.com/office/officeart/2008/layout/AlternatingHexagons"/>
    <dgm:cxn modelId="{EC0890B9-2786-41E1-9CC8-8DE4FD889665}" type="presOf" srcId="{770DD0F9-5D8C-4908-B197-62EAC795BF04}" destId="{5BAC2B81-5B9B-4389-B511-58CDC5FE7822}" srcOrd="0" destOrd="0" presId="urn:microsoft.com/office/officeart/2008/layout/AlternatingHexagons"/>
    <dgm:cxn modelId="{F75A7D7B-7D58-4B55-95EC-E5077ACAA220}" type="presOf" srcId="{E833DA3D-09B0-412A-904D-B530D1C17395}" destId="{0D98C67B-2ED7-4D92-BA51-26C2142E230B}" srcOrd="0" destOrd="0" presId="urn:microsoft.com/office/officeart/2008/layout/AlternatingHexagons"/>
    <dgm:cxn modelId="{031214EA-869D-4E30-B96D-C647E6FE3BAD}" type="presOf" srcId="{D7DA60B5-7781-405B-A8B6-6D551AFAA813}" destId="{425D4002-C29A-4472-BABE-CD40BDAD9C9D}" srcOrd="0" destOrd="0" presId="urn:microsoft.com/office/officeart/2008/layout/AlternatingHexagons"/>
    <dgm:cxn modelId="{250309CC-55FD-4E58-97CD-00AC64629ED3}" type="presOf" srcId="{9F322E9A-3431-4A36-929B-5FF2C3D0BFBE}" destId="{3F71ECEA-3464-472C-98A3-19D68CCD92B3}" srcOrd="0" destOrd="0" presId="urn:microsoft.com/office/officeart/2008/layout/AlternatingHexagons"/>
    <dgm:cxn modelId="{9F2B0A82-C97B-428A-9805-2F09680FBF64}" srcId="{BC63F078-0A7D-4FC7-8B65-7AAAFA51F59B}" destId="{E16B2E1E-C183-4700-9278-7AB818DE51EF}" srcOrd="1" destOrd="0" parTransId="{7ABEA17D-DFB9-4577-9EA4-7DC0F93C7EC9}" sibTransId="{9F322E9A-3431-4A36-929B-5FF2C3D0BFBE}"/>
    <dgm:cxn modelId="{8EEEF1D0-0D05-478E-8D89-F436EFEA8987}" type="presParOf" srcId="{94E2929C-B232-4799-927F-A9F5191D1A58}" destId="{916B5445-BBFD-4C5C-AEC3-28E888A2E9B4}" srcOrd="0" destOrd="0" presId="urn:microsoft.com/office/officeart/2008/layout/AlternatingHexagons"/>
    <dgm:cxn modelId="{3A1C3764-73FE-4EF7-9952-3D6FF06E951F}" type="presParOf" srcId="{916B5445-BBFD-4C5C-AEC3-28E888A2E9B4}" destId="{5BAC2B81-5B9B-4389-B511-58CDC5FE7822}" srcOrd="0" destOrd="0" presId="urn:microsoft.com/office/officeart/2008/layout/AlternatingHexagons"/>
    <dgm:cxn modelId="{02471107-FE44-468D-999A-B61202120851}" type="presParOf" srcId="{916B5445-BBFD-4C5C-AEC3-28E888A2E9B4}" destId="{425D4002-C29A-4472-BABE-CD40BDAD9C9D}" srcOrd="1" destOrd="0" presId="urn:microsoft.com/office/officeart/2008/layout/AlternatingHexagons"/>
    <dgm:cxn modelId="{8268400A-E801-40D6-A5A0-D4FD88932DCC}" type="presParOf" srcId="{916B5445-BBFD-4C5C-AEC3-28E888A2E9B4}" destId="{AC82A69C-F4EE-4A20-A304-F11BA3FC743F}" srcOrd="2" destOrd="0" presId="urn:microsoft.com/office/officeart/2008/layout/AlternatingHexagons"/>
    <dgm:cxn modelId="{D6F89467-C345-4A73-9908-B5A60490CE49}" type="presParOf" srcId="{916B5445-BBFD-4C5C-AEC3-28E888A2E9B4}" destId="{D04BEBA7-90E0-4B65-BE4F-250952CE1F7C}" srcOrd="3" destOrd="0" presId="urn:microsoft.com/office/officeart/2008/layout/AlternatingHexagons"/>
    <dgm:cxn modelId="{3B544779-FA5D-4EAA-B1F8-BB2F93755A18}" type="presParOf" srcId="{916B5445-BBFD-4C5C-AEC3-28E888A2E9B4}" destId="{0D98C67B-2ED7-4D92-BA51-26C2142E230B}" srcOrd="4" destOrd="0" presId="urn:microsoft.com/office/officeart/2008/layout/AlternatingHexagons"/>
    <dgm:cxn modelId="{EAAF98E2-8EDD-4143-90BE-3DFEAA13604F}" type="presParOf" srcId="{94E2929C-B232-4799-927F-A9F5191D1A58}" destId="{356E8948-56A8-40F3-AA7A-DED6F3F2DA0F}" srcOrd="1" destOrd="0" presId="urn:microsoft.com/office/officeart/2008/layout/AlternatingHexagons"/>
    <dgm:cxn modelId="{87C8387F-87FE-4D30-85D4-F31D55622804}" type="presParOf" srcId="{94E2929C-B232-4799-927F-A9F5191D1A58}" destId="{88ADD719-DD3E-4A0B-9409-2A24D0DC8462}" srcOrd="2" destOrd="0" presId="urn:microsoft.com/office/officeart/2008/layout/AlternatingHexagons"/>
    <dgm:cxn modelId="{ADD4E1CA-F182-4C9B-9884-41A503C1DB7E}" type="presParOf" srcId="{88ADD719-DD3E-4A0B-9409-2A24D0DC8462}" destId="{343F9BC7-5E09-4839-9039-C75A1050489F}" srcOrd="0" destOrd="0" presId="urn:microsoft.com/office/officeart/2008/layout/AlternatingHexagons"/>
    <dgm:cxn modelId="{FE05504F-A43D-4F0E-9DA6-A4F3E0BC6EB5}" type="presParOf" srcId="{88ADD719-DD3E-4A0B-9409-2A24D0DC8462}" destId="{EEF3E748-DD33-44C1-924D-C8A14B0B1081}" srcOrd="1" destOrd="0" presId="urn:microsoft.com/office/officeart/2008/layout/AlternatingHexagons"/>
    <dgm:cxn modelId="{933D4EC2-DF6D-431B-BC4B-928A25BD0299}" type="presParOf" srcId="{88ADD719-DD3E-4A0B-9409-2A24D0DC8462}" destId="{A6529C20-F797-48EB-9D01-1529CD79372E}" srcOrd="2" destOrd="0" presId="urn:microsoft.com/office/officeart/2008/layout/AlternatingHexagons"/>
    <dgm:cxn modelId="{7399765F-6915-41D9-8EA9-A5CAAEB9E830}" type="presParOf" srcId="{88ADD719-DD3E-4A0B-9409-2A24D0DC8462}" destId="{14006866-825B-4F15-A6AE-75CD94EB04AB}" srcOrd="3" destOrd="0" presId="urn:microsoft.com/office/officeart/2008/layout/AlternatingHexagons"/>
    <dgm:cxn modelId="{B737ADD0-6A37-4886-9320-66845E90F31F}" type="presParOf" srcId="{88ADD719-DD3E-4A0B-9409-2A24D0DC8462}" destId="{3F71ECEA-3464-472C-98A3-19D68CCD92B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2B81-5B9B-4389-B511-58CDC5FE7822}">
      <dsp:nvSpPr>
        <dsp:cNvPr id="0" name=""/>
        <dsp:cNvSpPr/>
      </dsp:nvSpPr>
      <dsp:spPr>
        <a:xfrm rot="5400000">
          <a:off x="2400746" y="569707"/>
          <a:ext cx="1576741" cy="13717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MAS 2</a:t>
          </a:r>
        </a:p>
      </dsp:txBody>
      <dsp:txXfrm rot="-5400000">
        <a:off x="2717001" y="712928"/>
        <a:ext cx="944231" cy="1085323"/>
      </dsp:txXfrm>
    </dsp:sp>
    <dsp:sp modelId="{425D4002-C29A-4472-BABE-CD40BDAD9C9D}">
      <dsp:nvSpPr>
        <dsp:cNvPr id="0" name=""/>
        <dsp:cNvSpPr/>
      </dsp:nvSpPr>
      <dsp:spPr>
        <a:xfrm>
          <a:off x="1336513" y="862432"/>
          <a:ext cx="1759643" cy="946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/>
            <a:t>MAS 1</a:t>
          </a:r>
        </a:p>
      </dsp:txBody>
      <dsp:txXfrm>
        <a:off x="1336513" y="862432"/>
        <a:ext cx="1759643" cy="946044"/>
      </dsp:txXfrm>
    </dsp:sp>
    <dsp:sp modelId="{0D98C67B-2ED7-4D92-BA51-26C2142E230B}">
      <dsp:nvSpPr>
        <dsp:cNvPr id="0" name=""/>
        <dsp:cNvSpPr/>
      </dsp:nvSpPr>
      <dsp:spPr>
        <a:xfrm rot="5400000">
          <a:off x="919240" y="569707"/>
          <a:ext cx="1576741" cy="13717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/>
            <a:t>MAS 1</a:t>
          </a:r>
        </a:p>
      </dsp:txBody>
      <dsp:txXfrm rot="-5400000">
        <a:off x="1235495" y="712928"/>
        <a:ext cx="944231" cy="1085323"/>
      </dsp:txXfrm>
    </dsp:sp>
    <dsp:sp modelId="{343F9BC7-5E09-4839-9039-C75A1050489F}">
      <dsp:nvSpPr>
        <dsp:cNvPr id="0" name=""/>
        <dsp:cNvSpPr/>
      </dsp:nvSpPr>
      <dsp:spPr>
        <a:xfrm rot="5400000">
          <a:off x="1657155" y="1908045"/>
          <a:ext cx="1576741" cy="1371765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město nad 25.000 </a:t>
          </a:r>
          <a:r>
            <a:rPr lang="cs-CZ" sz="1800" b="1" kern="1200" dirty="0" smtClean="0"/>
            <a:t>obyv.</a:t>
          </a:r>
          <a:endParaRPr lang="cs-CZ" sz="1800" b="1" kern="1200" dirty="0"/>
        </a:p>
      </dsp:txBody>
      <dsp:txXfrm rot="-5400000">
        <a:off x="1973410" y="2051266"/>
        <a:ext cx="944231" cy="1085323"/>
      </dsp:txXfrm>
    </dsp:sp>
    <dsp:sp modelId="{EEF3E748-DD33-44C1-924D-C8A14B0B1081}">
      <dsp:nvSpPr>
        <dsp:cNvPr id="0" name=""/>
        <dsp:cNvSpPr/>
      </dsp:nvSpPr>
      <dsp:spPr>
        <a:xfrm>
          <a:off x="2801272" y="2237628"/>
          <a:ext cx="1702880" cy="946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1ECEA-3464-472C-98A3-19D68CCD92B3}">
      <dsp:nvSpPr>
        <dsp:cNvPr id="0" name=""/>
        <dsp:cNvSpPr/>
      </dsp:nvSpPr>
      <dsp:spPr>
        <a:xfrm rot="5400000">
          <a:off x="3138661" y="1908045"/>
          <a:ext cx="1576741" cy="13717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/>
            <a:t>MAS 3</a:t>
          </a:r>
        </a:p>
      </dsp:txBody>
      <dsp:txXfrm rot="-5400000">
        <a:off x="3454916" y="2051266"/>
        <a:ext cx="944231" cy="1085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5552F8E-54E5-4C14-9204-B209A4A4885C}" type="datetimeFigureOut">
              <a:rPr lang="cs-CZ" smtClean="0"/>
              <a:t>17.5.2012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8877112-1089-4B45-967B-508C17A407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4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olný tvar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538581A-B896-431C-BF41-24F9E92DD86B}" type="datetimeFigureOut">
              <a:rPr lang="cs-CZ"/>
              <a:pPr>
                <a:defRPr/>
              </a:pPr>
              <a:t>17.5.2012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5D9A52-8382-4A24-AF40-4A49D150BA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33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7334-F237-4A09-BAFE-E1E378BCC8DD}" type="datetimeFigureOut">
              <a:rPr lang="cs-CZ"/>
              <a:pPr>
                <a:defRPr/>
              </a:pPr>
              <a:t>17.5.2012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42A2-815D-417C-A12A-04FCF2D8F0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47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947C-C52A-4290-891C-2C723F73810C}" type="datetimeFigureOut">
              <a:rPr lang="cs-CZ"/>
              <a:pPr>
                <a:defRPr/>
              </a:pPr>
              <a:t>17.5.2012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8680-F471-43D6-804D-D1C75746FF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81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04FF-3ACF-4EDE-9BC4-5B85DAD01604}" type="datetimeFigureOut">
              <a:rPr lang="cs-CZ"/>
              <a:pPr>
                <a:defRPr/>
              </a:pPr>
              <a:t>17.5.2012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2E0E-679E-4AFC-B289-F5AB75318F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74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CE6F1D-4000-4C08-BBF3-E50BB690BB11}" type="datetimeFigureOut">
              <a:rPr lang="cs-CZ"/>
              <a:pPr>
                <a:defRPr/>
              </a:pPr>
              <a:t>17.5.2012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93F5E4-B863-4023-B037-2EB31DD02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707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0EBEDC-C4F3-4478-9749-2227C6DF116B}" type="datetimeFigureOut">
              <a:rPr lang="cs-CZ"/>
              <a:pPr>
                <a:defRPr/>
              </a:pPr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E63B24-C9E9-451E-9C35-A6948E7851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729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6258FD-4F37-436E-B5CD-41AA1C56635B}" type="datetimeFigureOut">
              <a:rPr lang="cs-CZ"/>
              <a:pPr>
                <a:defRPr/>
              </a:pPr>
              <a:t>17.5.2012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701957-F5FA-43DE-BEDC-A0190C8EF1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19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103F49-3174-4656-BC75-46D6AACD7178}" type="datetimeFigureOut">
              <a:rPr lang="cs-CZ"/>
              <a:pPr>
                <a:defRPr/>
              </a:pPr>
              <a:t>17.5.2012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A18444-3C2A-49BB-B2D8-2559E80227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196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6FBD-BB07-4B98-875E-F7F27F801C4A}" type="datetimeFigureOut">
              <a:rPr lang="cs-CZ"/>
              <a:pPr>
                <a:defRPr/>
              </a:pPr>
              <a:t>17.5.2012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C9CC2-B643-48E3-A26C-9934D9F411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73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1B4A45-0730-4F0C-BEB1-4C4EE7279677}" type="datetimeFigureOut">
              <a:rPr lang="cs-CZ"/>
              <a:pPr>
                <a:defRPr/>
              </a:pPr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A5EBE2-63D3-4356-95A6-95F302E97A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05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olný tvar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Pravoúhlý trojúhe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349D29-27A0-4769-B090-6A3A05CE1B60}" type="datetimeFigureOut">
              <a:rPr lang="cs-CZ"/>
              <a:pPr>
                <a:defRPr/>
              </a:pPr>
              <a:t>17.5.2012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92DD1C0-CC4C-493C-96F6-6C122663FC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965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8EADAC-F64E-4D81-9E09-354F0BC19CD8}" type="datetimeFigureOut">
              <a:rPr lang="cs-CZ"/>
              <a:pPr>
                <a:defRPr/>
              </a:pPr>
              <a:t>17.5.2012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83BE982-9CDF-449C-951B-29C3B54EEF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5" r:id="rId2"/>
    <p:sldLayoutId id="2147483780" r:id="rId3"/>
    <p:sldLayoutId id="2147483781" r:id="rId4"/>
    <p:sldLayoutId id="2147483782" r:id="rId5"/>
    <p:sldLayoutId id="2147483783" r:id="rId6"/>
    <p:sldLayoutId id="2147483776" r:id="rId7"/>
    <p:sldLayoutId id="2147483784" r:id="rId8"/>
    <p:sldLayoutId id="2147483785" r:id="rId9"/>
    <p:sldLayoutId id="2147483777" r:id="rId10"/>
    <p:sldLayoutId id="21474837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smascr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752601"/>
            <a:ext cx="8206680" cy="182976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/>
              <a:t>KOMUNITNĚ VEDENÝ MÍSTNÍ ROZVOJ </a:t>
            </a:r>
            <a:br>
              <a:rPr lang="cs-CZ" sz="3200" dirty="0" smtClean="0"/>
            </a:br>
            <a:r>
              <a:rPr lang="cs-CZ" sz="3200" dirty="0" smtClean="0"/>
              <a:t>aneb LEADER 2014-20</a:t>
            </a:r>
            <a:endParaRPr lang="cs-CZ" sz="3200" dirty="0"/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cs-CZ" sz="2400" dirty="0" smtClean="0"/>
              <a:t>31</a:t>
            </a:r>
            <a:r>
              <a:rPr lang="cs-CZ" sz="2400" dirty="0" smtClean="0"/>
              <a:t>. </a:t>
            </a:r>
            <a:r>
              <a:rPr lang="cs-CZ" sz="2400" dirty="0"/>
              <a:t>5</a:t>
            </a:r>
            <a:r>
              <a:rPr lang="cs-CZ" sz="2400" dirty="0" smtClean="0"/>
              <a:t>. </a:t>
            </a:r>
            <a:r>
              <a:rPr lang="cs-CZ" sz="2400" dirty="0" smtClean="0"/>
              <a:t>2012, </a:t>
            </a:r>
            <a:r>
              <a:rPr lang="cs-CZ" sz="2400" dirty="0" smtClean="0"/>
              <a:t>LEADERFEST Levoča</a:t>
            </a:r>
          </a:p>
          <a:p>
            <a:pPr marR="0"/>
            <a:endParaRPr lang="cs-CZ" sz="2400" dirty="0" smtClean="0"/>
          </a:p>
          <a:p>
            <a:pPr marR="0" algn="ctr"/>
            <a:r>
              <a:rPr lang="cs-CZ" sz="2800" dirty="0" smtClean="0"/>
              <a:t>Ing. Radim Sršeň, Ph.D.</a:t>
            </a:r>
            <a:endParaRPr lang="cs-CZ" sz="2800" dirty="0" smtClean="0"/>
          </a:p>
        </p:txBody>
      </p:sp>
      <p:pic>
        <p:nvPicPr>
          <p:cNvPr id="9220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5148263" y="228600"/>
            <a:ext cx="4095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0" y="584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9225" name="Obrázek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5913"/>
            <a:ext cx="1944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mtClean="0"/>
              <a:t>Integrovaná strategie rozvoje území</a:t>
            </a:r>
            <a:endParaRPr lang="cs-CZ" dirty="0"/>
          </a:p>
        </p:txBody>
      </p:sp>
      <p:sp>
        <p:nvSpPr>
          <p:cNvPr id="8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457200" y="1444294"/>
            <a:ext cx="4186808" cy="4649002"/>
          </a:xfrm>
          <a:prstGeom prst="rect">
            <a:avLst/>
          </a:prstGeom>
        </p:spPr>
        <p:txBody>
          <a:bodyPr/>
          <a:lstStyle/>
          <a:p>
            <a:pPr marL="109537" lvl="0" indent="0">
              <a:buNone/>
            </a:pPr>
            <a:r>
              <a:rPr lang="cs-CZ" sz="1400" b="1" dirty="0" smtClean="0"/>
              <a:t>ÚVOD - PŘEDSTAVENÍ MAS</a:t>
            </a:r>
          </a:p>
          <a:p>
            <a:r>
              <a:rPr lang="cs-CZ" sz="1400" dirty="0" smtClean="0"/>
              <a:t>identifikace MAS (název, IČ, právní forma)</a:t>
            </a:r>
          </a:p>
          <a:p>
            <a:r>
              <a:rPr lang="cs-CZ" sz="1400" dirty="0" smtClean="0"/>
              <a:t>přehled členů MAS</a:t>
            </a:r>
          </a:p>
          <a:p>
            <a:r>
              <a:rPr lang="cs-CZ" sz="1400" dirty="0" smtClean="0"/>
              <a:t>historie a zkušenosti MAS</a:t>
            </a:r>
          </a:p>
          <a:p>
            <a:r>
              <a:rPr lang="cs-CZ" sz="1400" dirty="0" smtClean="0"/>
              <a:t>způsob zpracování ISRÚ</a:t>
            </a:r>
          </a:p>
          <a:p>
            <a:r>
              <a:rPr lang="cs-CZ" sz="1400" dirty="0" smtClean="0"/>
              <a:t>řešitelský tým</a:t>
            </a:r>
          </a:p>
          <a:p>
            <a:pPr marL="109537" indent="0">
              <a:buNone/>
            </a:pPr>
            <a:endParaRPr lang="cs-CZ" sz="1400" dirty="0" smtClean="0"/>
          </a:p>
          <a:p>
            <a:pPr marL="109537" lvl="0" indent="0">
              <a:buNone/>
            </a:pPr>
            <a:r>
              <a:rPr lang="cs-CZ" sz="1400" b="1" dirty="0" smtClean="0"/>
              <a:t>ANALYTICKÁ ČÁST</a:t>
            </a:r>
          </a:p>
          <a:p>
            <a:r>
              <a:rPr lang="cs-CZ" sz="1400" dirty="0" smtClean="0"/>
              <a:t>vymezení území (rozloha, počet obyvatel, obce, shodné charakteristiky, specifika)</a:t>
            </a:r>
          </a:p>
          <a:p>
            <a:r>
              <a:rPr lang="cs-CZ" sz="1400" dirty="0" smtClean="0"/>
              <a:t>vyhodnocení stávajícího potenciálu</a:t>
            </a:r>
          </a:p>
          <a:p>
            <a:r>
              <a:rPr lang="cs-CZ" sz="1400" dirty="0" smtClean="0"/>
              <a:t>analýza rozvojových potřeb</a:t>
            </a:r>
          </a:p>
          <a:p>
            <a:r>
              <a:rPr lang="cs-CZ" sz="1400" dirty="0" smtClean="0"/>
              <a:t>lidský a finanční kapitál</a:t>
            </a:r>
          </a:p>
          <a:p>
            <a:r>
              <a:rPr lang="cs-CZ" sz="1400" dirty="0" smtClean="0"/>
              <a:t>návaznost na jiné strategické dokumenty</a:t>
            </a:r>
          </a:p>
          <a:p>
            <a:r>
              <a:rPr lang="cs-CZ" sz="1400" b="1" dirty="0" smtClean="0"/>
              <a:t>SWOT analýza</a:t>
            </a:r>
          </a:p>
        </p:txBody>
      </p:sp>
      <p:sp>
        <p:nvSpPr>
          <p:cNvPr id="9" name="Zástupný symbol pro obsah 7"/>
          <p:cNvSpPr>
            <a:spLocks noGrp="1"/>
          </p:cNvSpPr>
          <p:nvPr>
            <p:ph sz="quarter" idx="4294967295"/>
          </p:nvPr>
        </p:nvSpPr>
        <p:spPr>
          <a:xfrm>
            <a:off x="4645025" y="1444294"/>
            <a:ext cx="4319463" cy="4793018"/>
          </a:xfrm>
          <a:prstGeom prst="rect">
            <a:avLst/>
          </a:prstGeom>
        </p:spPr>
        <p:txBody>
          <a:bodyPr/>
          <a:lstStyle/>
          <a:p>
            <a:pPr marL="109537" lvl="0" indent="0">
              <a:buNone/>
            </a:pPr>
            <a:r>
              <a:rPr lang="cs-CZ" sz="1400" b="1" dirty="0" smtClean="0"/>
              <a:t>STRATEGICKÁ ČÁST</a:t>
            </a:r>
          </a:p>
          <a:p>
            <a:r>
              <a:rPr lang="cs-CZ" sz="1400" dirty="0" smtClean="0"/>
              <a:t>stanovení cílů a priorit, návaznost na priority EU</a:t>
            </a:r>
          </a:p>
          <a:p>
            <a:r>
              <a:rPr lang="cs-CZ" sz="1400" dirty="0" smtClean="0"/>
              <a:t>integrační a inovativní prvky</a:t>
            </a:r>
          </a:p>
          <a:p>
            <a:r>
              <a:rPr lang="cs-CZ" sz="1400" dirty="0" smtClean="0"/>
              <a:t>akční plán (popis způsobu dosahování </a:t>
            </a:r>
            <a:br>
              <a:rPr lang="cs-CZ" sz="1400" dirty="0" smtClean="0"/>
            </a:br>
            <a:r>
              <a:rPr lang="cs-CZ" sz="1400" dirty="0" smtClean="0"/>
              <a:t>cílů a priorit)</a:t>
            </a:r>
          </a:p>
          <a:p>
            <a:r>
              <a:rPr lang="cs-CZ" sz="1400" dirty="0" smtClean="0"/>
              <a:t>finanční plán (resp. rámcový rozpočet)</a:t>
            </a:r>
          </a:p>
          <a:p>
            <a:r>
              <a:rPr lang="cs-CZ" sz="1400" dirty="0" smtClean="0"/>
              <a:t>kvantifikované a měřitelné indikátory výsledku</a:t>
            </a:r>
          </a:p>
          <a:p>
            <a:pPr marL="109537" indent="0">
              <a:buNone/>
            </a:pPr>
            <a:endParaRPr lang="cs-CZ" sz="1400" dirty="0" smtClean="0"/>
          </a:p>
          <a:p>
            <a:pPr marL="109537" lvl="0" indent="0">
              <a:buNone/>
            </a:pPr>
            <a:r>
              <a:rPr lang="cs-CZ" sz="1400" b="1" dirty="0" smtClean="0"/>
              <a:t>IMPLEMENTAČNÍ ČÁST</a:t>
            </a:r>
          </a:p>
          <a:p>
            <a:r>
              <a:rPr lang="cs-CZ" sz="1400" dirty="0" smtClean="0"/>
              <a:t>organizační struktura, rozdělení odpovědnosti</a:t>
            </a:r>
          </a:p>
          <a:p>
            <a:r>
              <a:rPr lang="cs-CZ" sz="1400" dirty="0" smtClean="0"/>
              <a:t>management a personální zázemí</a:t>
            </a:r>
          </a:p>
          <a:p>
            <a:r>
              <a:rPr lang="cs-CZ" sz="1400" dirty="0" smtClean="0"/>
              <a:t>technické zázemí</a:t>
            </a:r>
          </a:p>
          <a:p>
            <a:r>
              <a:rPr lang="cs-CZ" sz="1400" dirty="0" smtClean="0"/>
              <a:t>propis standardizovaných procesů</a:t>
            </a:r>
          </a:p>
          <a:p>
            <a:pPr lvl="1"/>
            <a:r>
              <a:rPr lang="cs-CZ" sz="1000" dirty="0" smtClean="0"/>
              <a:t>administrativní a organizační postupy apod.</a:t>
            </a:r>
          </a:p>
          <a:p>
            <a:r>
              <a:rPr lang="cs-CZ" sz="1400" dirty="0" smtClean="0"/>
              <a:t>hospodaření</a:t>
            </a:r>
          </a:p>
          <a:p>
            <a:pPr lvl="1"/>
            <a:r>
              <a:rPr lang="cs-CZ" sz="1000" dirty="0" smtClean="0"/>
              <a:t>samofinancování, </a:t>
            </a:r>
            <a:r>
              <a:rPr lang="cs-CZ" sz="1000" dirty="0" err="1" smtClean="0"/>
              <a:t>fundraising</a:t>
            </a:r>
            <a:r>
              <a:rPr lang="cs-CZ" sz="1000" dirty="0" smtClean="0"/>
              <a:t>, vnitřní finanční zdroje, ...</a:t>
            </a:r>
          </a:p>
          <a:p>
            <a:r>
              <a:rPr lang="cs-CZ" sz="1400" dirty="0" smtClean="0"/>
              <a:t>monitoring a evaluace</a:t>
            </a:r>
          </a:p>
          <a:p>
            <a:r>
              <a:rPr lang="cs-CZ" sz="1400" dirty="0" smtClean="0"/>
              <a:t>plán vnitřního rozvoje organizace</a:t>
            </a:r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323528" y="5517232"/>
            <a:ext cx="4032448" cy="11521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POŽADAVKY NA STRUKTURU </a:t>
            </a:r>
            <a:br>
              <a:rPr lang="cs-CZ" b="1" dirty="0" smtClean="0"/>
            </a:br>
            <a:r>
              <a:rPr lang="cs-CZ" b="1" dirty="0" smtClean="0"/>
              <a:t>ISRÚ BY MĚLY BÝT STANOVENY </a:t>
            </a:r>
            <a:br>
              <a:rPr lang="cs-CZ" b="1" dirty="0" smtClean="0"/>
            </a:br>
            <a:r>
              <a:rPr lang="cs-CZ" b="1" dirty="0" smtClean="0"/>
              <a:t>DO KONCE ROKU 2012.</a:t>
            </a:r>
          </a:p>
        </p:txBody>
      </p:sp>
    </p:spTree>
    <p:extLst>
      <p:ext uri="{BB962C8B-B14F-4D97-AF65-F5344CB8AC3E}">
        <p14:creationId xmlns:p14="http://schemas.microsoft.com/office/powerpoint/2010/main" val="1793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043487"/>
          </a:xfrm>
        </p:spPr>
        <p:txBody>
          <a:bodyPr/>
          <a:lstStyle/>
          <a:p>
            <a:r>
              <a:rPr lang="cs-CZ" sz="2600" dirty="0" smtClean="0"/>
              <a:t>návaznost na jednotlivé fondy EU resp. OP</a:t>
            </a:r>
          </a:p>
          <a:p>
            <a:pPr lvl="1"/>
            <a:r>
              <a:rPr lang="cs-CZ" sz="2000" dirty="0" smtClean="0"/>
              <a:t>MAS jsou partnery řídícího orgánu (zprostředkujícím subjektem)</a:t>
            </a:r>
          </a:p>
          <a:p>
            <a:r>
              <a:rPr lang="cs-CZ" sz="2600" dirty="0" smtClean="0"/>
              <a:t>vybírají z ISRÚ aktivity, které je možné podpořit </a:t>
            </a:r>
            <a:br>
              <a:rPr lang="cs-CZ" sz="2600" dirty="0" smtClean="0"/>
            </a:br>
            <a:r>
              <a:rPr lang="cs-CZ" sz="2600" dirty="0" smtClean="0"/>
              <a:t>v rámci daného OP</a:t>
            </a:r>
          </a:p>
          <a:p>
            <a:r>
              <a:rPr lang="cs-CZ" sz="2600" dirty="0"/>
              <a:t>zavazují MAS k naplnění monitorovacích indikátorů fondu, ze kterého jsou financovány</a:t>
            </a:r>
          </a:p>
          <a:p>
            <a:r>
              <a:rPr lang="cs-CZ" sz="2600" dirty="0" smtClean="0"/>
              <a:t>dle způsobu výběru projektů se dále člení na:</a:t>
            </a:r>
          </a:p>
          <a:p>
            <a:pPr lvl="1"/>
            <a:r>
              <a:rPr lang="cs-CZ" sz="2600" dirty="0" smtClean="0"/>
              <a:t>projektová opatření</a:t>
            </a:r>
          </a:p>
          <a:p>
            <a:pPr lvl="1"/>
            <a:r>
              <a:rPr lang="cs-CZ" sz="2600" dirty="0" smtClean="0"/>
              <a:t>grantová schémata</a:t>
            </a:r>
          </a:p>
          <a:p>
            <a:pPr lvl="1"/>
            <a:r>
              <a:rPr lang="cs-CZ" sz="2600" dirty="0" smtClean="0"/>
              <a:t>integrované projekty </a:t>
            </a:r>
          </a:p>
          <a:p>
            <a:pPr lvl="2"/>
            <a:endParaRPr lang="cs-CZ" sz="2600" dirty="0" smtClean="0"/>
          </a:p>
          <a:p>
            <a:pPr lvl="2"/>
            <a:endParaRPr lang="cs-CZ" sz="26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programové rámce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009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043487"/>
          </a:xfrm>
        </p:spPr>
        <p:txBody>
          <a:bodyPr/>
          <a:lstStyle/>
          <a:p>
            <a:r>
              <a:rPr lang="cs-CZ" sz="2000" b="1" dirty="0" smtClean="0"/>
              <a:t>PROJEKTOVÁ OPATŘENÍ</a:t>
            </a:r>
          </a:p>
          <a:p>
            <a:pPr lvl="1"/>
            <a:r>
              <a:rPr lang="cs-CZ" sz="1600" dirty="0" smtClean="0"/>
              <a:t>projekty vybírá MAS</a:t>
            </a:r>
          </a:p>
          <a:p>
            <a:pPr lvl="1"/>
            <a:r>
              <a:rPr lang="cs-CZ" sz="1600" dirty="0" smtClean="0"/>
              <a:t>vybrané projekty jsou následně administrovány PA </a:t>
            </a:r>
            <a:br>
              <a:rPr lang="cs-CZ" sz="1600" dirty="0" smtClean="0"/>
            </a:br>
            <a:r>
              <a:rPr lang="cs-CZ" sz="1600" dirty="0" smtClean="0"/>
              <a:t>jako individuální projekty </a:t>
            </a:r>
            <a:r>
              <a:rPr lang="cs-CZ" sz="1600" b="1" dirty="0" smtClean="0"/>
              <a:t>(Smlouva PA – KP)</a:t>
            </a:r>
          </a:p>
          <a:p>
            <a:pPr lvl="1"/>
            <a:r>
              <a:rPr lang="cs-CZ" sz="1600" dirty="0" smtClean="0"/>
              <a:t>projekt realizuje KP</a:t>
            </a:r>
          </a:p>
          <a:p>
            <a:r>
              <a:rPr lang="cs-CZ" sz="2000" b="1" dirty="0" smtClean="0"/>
              <a:t>GRANTOVÁ SCHÉMATA</a:t>
            </a:r>
            <a:endParaRPr lang="cs-CZ" sz="2000" dirty="0" smtClean="0"/>
          </a:p>
          <a:p>
            <a:pPr lvl="1"/>
            <a:r>
              <a:rPr lang="cs-CZ" sz="1600" dirty="0" smtClean="0"/>
              <a:t>globální/blokový grant administrovaný MAS</a:t>
            </a:r>
          </a:p>
          <a:p>
            <a:pPr lvl="1"/>
            <a:r>
              <a:rPr lang="cs-CZ" sz="1600" dirty="0" smtClean="0"/>
              <a:t>MAS vybírá dílčí tzv. mikro-projekty, které splňují cíle GS</a:t>
            </a:r>
          </a:p>
          <a:p>
            <a:pPr lvl="1"/>
            <a:r>
              <a:rPr lang="cs-CZ" sz="1600" dirty="0" smtClean="0"/>
              <a:t>vybrané </a:t>
            </a:r>
            <a:r>
              <a:rPr lang="cs-CZ" sz="1600" dirty="0" err="1" smtClean="0"/>
              <a:t>dílší</a:t>
            </a:r>
            <a:r>
              <a:rPr lang="cs-CZ" sz="1600" dirty="0" smtClean="0"/>
              <a:t> projekty pak MAS nahlásí na PA a zodpovídá za jejich realizaci</a:t>
            </a:r>
          </a:p>
          <a:p>
            <a:pPr lvl="1"/>
            <a:r>
              <a:rPr lang="cs-CZ" sz="1600" dirty="0" smtClean="0"/>
              <a:t>z pohledu PA se jedná o 1 projekt </a:t>
            </a:r>
            <a:r>
              <a:rPr lang="cs-CZ" sz="1600" b="1" dirty="0"/>
              <a:t>(Smlouva PA – MAS</a:t>
            </a:r>
            <a:r>
              <a:rPr lang="cs-CZ" sz="1600" b="1" dirty="0" smtClean="0"/>
              <a:t>)</a:t>
            </a:r>
          </a:p>
          <a:p>
            <a:pPr lvl="1"/>
            <a:r>
              <a:rPr lang="cs-CZ" sz="1600" dirty="0" smtClean="0"/>
              <a:t>mikro-projekt realizuje KP, který má smlouvu o realizaci s MAS</a:t>
            </a:r>
          </a:p>
          <a:p>
            <a:r>
              <a:rPr lang="cs-CZ" sz="2000" b="1" dirty="0" smtClean="0"/>
              <a:t>INTEGROVANÉ PROJEKTY</a:t>
            </a:r>
          </a:p>
          <a:p>
            <a:pPr lvl="1"/>
            <a:r>
              <a:rPr lang="cs-CZ" sz="1600" dirty="0" smtClean="0"/>
              <a:t>projekt sestavený a realizovaný MAS nebo jiným zastřešujícím subjektem </a:t>
            </a:r>
            <a:br>
              <a:rPr lang="cs-CZ" sz="1600" dirty="0" smtClean="0"/>
            </a:br>
            <a:r>
              <a:rPr lang="cs-CZ" sz="1600" dirty="0" smtClean="0"/>
              <a:t>(nositel = konečný příjemce)</a:t>
            </a:r>
          </a:p>
          <a:p>
            <a:pPr lvl="1"/>
            <a:r>
              <a:rPr lang="cs-CZ" sz="1600" dirty="0" smtClean="0"/>
              <a:t>z pohledu PA se jedná o 1 projekt </a:t>
            </a:r>
            <a:r>
              <a:rPr lang="cs-CZ" sz="1600" b="1" dirty="0" smtClean="0"/>
              <a:t>(Smlouva PA – nositel)</a:t>
            </a:r>
          </a:p>
          <a:p>
            <a:pPr lvl="1"/>
            <a:r>
              <a:rPr lang="cs-CZ" sz="1600" dirty="0" smtClean="0"/>
              <a:t>projekt realizuje nositel, který má smlouvy o partnerství a spolupráci s partnery</a:t>
            </a:r>
          </a:p>
          <a:p>
            <a:pPr lvl="2"/>
            <a:endParaRPr lang="cs-CZ" sz="16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formy podpora projektů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6379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0434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b="1" dirty="0" smtClean="0"/>
              <a:t>osobní konzultace a přípravné semináře</a:t>
            </a:r>
            <a:r>
              <a:rPr lang="cs-CZ" sz="2400" dirty="0" smtClean="0"/>
              <a:t> pro žadatele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veřejná výzva </a:t>
            </a:r>
            <a:r>
              <a:rPr lang="cs-CZ" sz="2400" dirty="0" smtClean="0"/>
              <a:t>k předkládání žádostí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srozumitelná a předem známá </a:t>
            </a:r>
            <a:br>
              <a:rPr lang="cs-CZ" sz="2400" dirty="0" smtClean="0"/>
            </a:br>
            <a:r>
              <a:rPr lang="cs-CZ" sz="2400" b="1" dirty="0" smtClean="0"/>
              <a:t>kvalitativní výběrová kritéria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transparentní způsob hodnocení 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oznámení seznamu vybraných projektů na PA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metodická pomoc</a:t>
            </a:r>
            <a:r>
              <a:rPr lang="cs-CZ" sz="2400" dirty="0" smtClean="0"/>
              <a:t> při realizaci projektů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příprava a výběr projektů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2547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konstrukce strategií MAS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323528" y="2708920"/>
            <a:ext cx="2736304" cy="151216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INTEGROVANÁ STRATEGIE ROZVOJE ÚZEMÍ</a:t>
            </a:r>
            <a:endParaRPr lang="cs-CZ" b="1" dirty="0"/>
          </a:p>
        </p:txBody>
      </p:sp>
      <p:grpSp>
        <p:nvGrpSpPr>
          <p:cNvPr id="57" name="Skupina 56"/>
          <p:cNvGrpSpPr/>
          <p:nvPr/>
        </p:nvGrpSpPr>
        <p:grpSpPr>
          <a:xfrm>
            <a:off x="2659110" y="1890468"/>
            <a:ext cx="2560962" cy="3806238"/>
            <a:chOff x="2659110" y="2349426"/>
            <a:chExt cx="2560962" cy="3806238"/>
          </a:xfrm>
        </p:grpSpPr>
        <p:sp>
          <p:nvSpPr>
            <p:cNvPr id="4" name="Zaoblený obdélník 3"/>
            <p:cNvSpPr/>
            <p:nvPr/>
          </p:nvSpPr>
          <p:spPr>
            <a:xfrm>
              <a:off x="3203848" y="2349426"/>
              <a:ext cx="2016224" cy="86355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PROGRAMOVÝ RÁMEC PRV</a:t>
              </a:r>
              <a:endParaRPr lang="cs-CZ" b="1" dirty="0"/>
            </a:p>
          </p:txBody>
        </p:sp>
        <p:cxnSp>
          <p:nvCxnSpPr>
            <p:cNvPr id="6" name="Přímá spojnice se šipkou 5"/>
            <p:cNvCxnSpPr>
              <a:stCxn id="3" idx="7"/>
              <a:endCxn id="4" idx="1"/>
            </p:cNvCxnSpPr>
            <p:nvPr/>
          </p:nvCxnSpPr>
          <p:spPr>
            <a:xfrm flipV="1">
              <a:off x="2659110" y="2781201"/>
              <a:ext cx="544738" cy="60812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Zaoblený obdélník 8"/>
            <p:cNvSpPr/>
            <p:nvPr/>
          </p:nvSpPr>
          <p:spPr>
            <a:xfrm>
              <a:off x="3203848" y="3933602"/>
              <a:ext cx="2016224" cy="86355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PROGRAMOVÝ RÁMEC ERDF</a:t>
              </a:r>
              <a:endParaRPr lang="cs-CZ" b="1" dirty="0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3203848" y="5292114"/>
              <a:ext cx="2016224" cy="86355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PROGRAMOVÝ RÁMEC ESF</a:t>
              </a:r>
              <a:endParaRPr lang="cs-CZ" b="1" dirty="0"/>
            </a:p>
          </p:txBody>
        </p:sp>
        <p:cxnSp>
          <p:nvCxnSpPr>
            <p:cNvPr id="11" name="Přímá spojnice se šipkou 10"/>
            <p:cNvCxnSpPr>
              <a:endCxn id="9" idx="1"/>
            </p:cNvCxnSpPr>
            <p:nvPr/>
          </p:nvCxnSpPr>
          <p:spPr>
            <a:xfrm>
              <a:off x="2931479" y="4239226"/>
              <a:ext cx="272369" cy="12615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>
              <a:stCxn id="3" idx="5"/>
              <a:endCxn id="10" idx="1"/>
            </p:cNvCxnSpPr>
            <p:nvPr/>
          </p:nvCxnSpPr>
          <p:spPr>
            <a:xfrm>
              <a:off x="2659110" y="4458594"/>
              <a:ext cx="544738" cy="126529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6" name="Skupina 55"/>
          <p:cNvGrpSpPr/>
          <p:nvPr/>
        </p:nvGrpSpPr>
        <p:grpSpPr>
          <a:xfrm>
            <a:off x="5220072" y="1556792"/>
            <a:ext cx="3473017" cy="4221562"/>
            <a:chOff x="5220072" y="2015750"/>
            <a:chExt cx="3473017" cy="4221562"/>
          </a:xfrm>
        </p:grpSpPr>
        <p:sp>
          <p:nvSpPr>
            <p:cNvPr id="16" name="Obdélník 15"/>
            <p:cNvSpPr/>
            <p:nvPr/>
          </p:nvSpPr>
          <p:spPr>
            <a:xfrm>
              <a:off x="5580112" y="2015750"/>
              <a:ext cx="3096344" cy="504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PROJEKTOVÉ OPATŘENÍ</a:t>
              </a:r>
              <a:endParaRPr lang="cs-CZ" b="1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5580112" y="2564904"/>
              <a:ext cx="3096344" cy="504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GRANTOVÉ SCHÉMA</a:t>
              </a:r>
              <a:endParaRPr lang="cs-CZ" b="1" dirty="0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5596745" y="3140968"/>
              <a:ext cx="3096344" cy="504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INTEGROVANÝ PROJEKT</a:t>
              </a:r>
              <a:endParaRPr lang="cs-CZ" b="1" dirty="0"/>
            </a:p>
          </p:txBody>
        </p:sp>
        <p:cxnSp>
          <p:nvCxnSpPr>
            <p:cNvPr id="20" name="Přímá spojnice se šipkou 19"/>
            <p:cNvCxnSpPr>
              <a:stCxn id="4" idx="3"/>
              <a:endCxn id="16" idx="1"/>
            </p:cNvCxnSpPr>
            <p:nvPr/>
          </p:nvCxnSpPr>
          <p:spPr>
            <a:xfrm flipV="1">
              <a:off x="5220072" y="2267778"/>
              <a:ext cx="360040" cy="51342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/>
            <p:cNvCxnSpPr>
              <a:stCxn id="4" idx="3"/>
              <a:endCxn id="18" idx="1"/>
            </p:cNvCxnSpPr>
            <p:nvPr/>
          </p:nvCxnSpPr>
          <p:spPr>
            <a:xfrm>
              <a:off x="5220072" y="2781201"/>
              <a:ext cx="360040" cy="357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>
              <a:stCxn id="4" idx="3"/>
              <a:endCxn id="19" idx="1"/>
            </p:cNvCxnSpPr>
            <p:nvPr/>
          </p:nvCxnSpPr>
          <p:spPr>
            <a:xfrm>
              <a:off x="5220072" y="2781201"/>
              <a:ext cx="376673" cy="61179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Obdélník 35"/>
            <p:cNvSpPr/>
            <p:nvPr/>
          </p:nvSpPr>
          <p:spPr>
            <a:xfrm>
              <a:off x="5580112" y="5157192"/>
              <a:ext cx="3096344" cy="504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GRANTOVÉ SCHÉMA</a:t>
              </a:r>
              <a:endParaRPr lang="cs-CZ" b="1" dirty="0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5596745" y="5733256"/>
              <a:ext cx="3096344" cy="504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INTEGROVANÝ PROJEKT</a:t>
              </a:r>
              <a:endParaRPr lang="cs-CZ" b="1" dirty="0"/>
            </a:p>
          </p:txBody>
        </p:sp>
        <p:cxnSp>
          <p:nvCxnSpPr>
            <p:cNvPr id="39" name="Přímá spojnice se šipkou 38"/>
            <p:cNvCxnSpPr>
              <a:stCxn id="10" idx="3"/>
              <a:endCxn id="36" idx="1"/>
            </p:cNvCxnSpPr>
            <p:nvPr/>
          </p:nvCxnSpPr>
          <p:spPr>
            <a:xfrm flipV="1">
              <a:off x="5220072" y="5409220"/>
              <a:ext cx="360040" cy="24266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>
              <a:stCxn id="10" idx="3"/>
              <a:endCxn id="37" idx="1"/>
            </p:cNvCxnSpPr>
            <p:nvPr/>
          </p:nvCxnSpPr>
          <p:spPr>
            <a:xfrm>
              <a:off x="5220072" y="5651881"/>
              <a:ext cx="376673" cy="3334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Obdélník 40"/>
            <p:cNvSpPr/>
            <p:nvPr/>
          </p:nvSpPr>
          <p:spPr>
            <a:xfrm>
              <a:off x="5575920" y="3861048"/>
              <a:ext cx="3096344" cy="504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/>
                <a:t>PROJEKTOVÉ OPATŘENÍ</a:t>
              </a:r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5580112" y="4437112"/>
              <a:ext cx="3096344" cy="5040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INTEGROVANÝ PROJEKT</a:t>
              </a:r>
              <a:endParaRPr lang="cs-CZ" b="1" dirty="0"/>
            </a:p>
          </p:txBody>
        </p:sp>
        <p:cxnSp>
          <p:nvCxnSpPr>
            <p:cNvPr id="44" name="Přímá spojnice se šipkou 43"/>
            <p:cNvCxnSpPr>
              <a:stCxn id="9" idx="3"/>
              <a:endCxn id="41" idx="1"/>
            </p:cNvCxnSpPr>
            <p:nvPr/>
          </p:nvCxnSpPr>
          <p:spPr>
            <a:xfrm flipV="1">
              <a:off x="5220072" y="4113076"/>
              <a:ext cx="355848" cy="18029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>
              <a:stCxn id="9" idx="3"/>
              <a:endCxn id="43" idx="1"/>
            </p:cNvCxnSpPr>
            <p:nvPr/>
          </p:nvCxnSpPr>
          <p:spPr>
            <a:xfrm>
              <a:off x="5220072" y="4293369"/>
              <a:ext cx="360040" cy="39577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03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fixed" ptsTypes="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realizace pomocí projektů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1980728" y="1556792"/>
            <a:ext cx="8369561" cy="4221562"/>
            <a:chOff x="323528" y="1556792"/>
            <a:chExt cx="8369561" cy="4221562"/>
          </a:xfrm>
        </p:grpSpPr>
        <p:sp>
          <p:nvSpPr>
            <p:cNvPr id="3" name="Ovál 2"/>
            <p:cNvSpPr/>
            <p:nvPr/>
          </p:nvSpPr>
          <p:spPr>
            <a:xfrm>
              <a:off x="323528" y="2708920"/>
              <a:ext cx="2736304" cy="151216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INTEGROVANÁ STRATEGIE ROZVOJE ÚZEMÍ</a:t>
              </a:r>
              <a:endParaRPr lang="cs-CZ" b="1" dirty="0"/>
            </a:p>
          </p:txBody>
        </p:sp>
        <p:grpSp>
          <p:nvGrpSpPr>
            <p:cNvPr id="57" name="Skupina 56"/>
            <p:cNvGrpSpPr/>
            <p:nvPr/>
          </p:nvGrpSpPr>
          <p:grpSpPr>
            <a:xfrm>
              <a:off x="2659110" y="1890468"/>
              <a:ext cx="2560962" cy="3806238"/>
              <a:chOff x="2659110" y="2349426"/>
              <a:chExt cx="2560962" cy="3806238"/>
            </a:xfrm>
          </p:grpSpPr>
          <p:sp>
            <p:nvSpPr>
              <p:cNvPr id="4" name="Zaoblený obdélník 3"/>
              <p:cNvSpPr/>
              <p:nvPr/>
            </p:nvSpPr>
            <p:spPr>
              <a:xfrm>
                <a:off x="3203848" y="2349426"/>
                <a:ext cx="2016224" cy="86355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PROGRAMOVÝ RÁMEC PRV</a:t>
                </a:r>
                <a:endParaRPr lang="cs-CZ" b="1" dirty="0"/>
              </a:p>
            </p:txBody>
          </p:sp>
          <p:cxnSp>
            <p:nvCxnSpPr>
              <p:cNvPr id="6" name="Přímá spojnice se šipkou 5"/>
              <p:cNvCxnSpPr>
                <a:stCxn id="3" idx="7"/>
                <a:endCxn id="4" idx="1"/>
              </p:cNvCxnSpPr>
              <p:nvPr/>
            </p:nvCxnSpPr>
            <p:spPr>
              <a:xfrm flipV="1">
                <a:off x="2659110" y="2781201"/>
                <a:ext cx="544738" cy="60812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" name="Zaoblený obdélník 8"/>
              <p:cNvSpPr/>
              <p:nvPr/>
            </p:nvSpPr>
            <p:spPr>
              <a:xfrm>
                <a:off x="3203848" y="3933602"/>
                <a:ext cx="2016224" cy="86355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PROGRAMOVÝ RÁMEC ERDF</a:t>
                </a:r>
                <a:endParaRPr lang="cs-CZ" b="1" dirty="0"/>
              </a:p>
            </p:txBody>
          </p:sp>
          <p:sp>
            <p:nvSpPr>
              <p:cNvPr id="10" name="Zaoblený obdélník 9"/>
              <p:cNvSpPr/>
              <p:nvPr/>
            </p:nvSpPr>
            <p:spPr>
              <a:xfrm>
                <a:off x="3203848" y="5292114"/>
                <a:ext cx="2016224" cy="86355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PROGRAMOVÝ RÁMEC ESF</a:t>
                </a:r>
                <a:endParaRPr lang="cs-CZ" b="1" dirty="0"/>
              </a:p>
            </p:txBody>
          </p:sp>
          <p:cxnSp>
            <p:nvCxnSpPr>
              <p:cNvPr id="11" name="Přímá spojnice se šipkou 10"/>
              <p:cNvCxnSpPr>
                <a:endCxn id="9" idx="1"/>
              </p:cNvCxnSpPr>
              <p:nvPr/>
            </p:nvCxnSpPr>
            <p:spPr>
              <a:xfrm>
                <a:off x="2931479" y="4239226"/>
                <a:ext cx="272369" cy="12615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se šipkou 13"/>
              <p:cNvCxnSpPr>
                <a:stCxn id="3" idx="5"/>
                <a:endCxn id="10" idx="1"/>
              </p:cNvCxnSpPr>
              <p:nvPr/>
            </p:nvCxnSpPr>
            <p:spPr>
              <a:xfrm>
                <a:off x="2659110" y="4458594"/>
                <a:ext cx="544738" cy="126529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56" name="Skupina 55"/>
            <p:cNvGrpSpPr/>
            <p:nvPr/>
          </p:nvGrpSpPr>
          <p:grpSpPr>
            <a:xfrm>
              <a:off x="5220072" y="1556792"/>
              <a:ext cx="3473017" cy="4221562"/>
              <a:chOff x="5220072" y="2015750"/>
              <a:chExt cx="3473017" cy="4221562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5580112" y="2015750"/>
                <a:ext cx="3096344" cy="50405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/>
                  <a:t>PROJEKTOVÉ OPATŘENÍ</a:t>
                </a:r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5580112" y="2564904"/>
                <a:ext cx="3096344" cy="50405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GRANTOVÉ SCHÉMA</a:t>
                </a:r>
                <a:endParaRPr lang="cs-CZ" b="1" dirty="0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5596745" y="3140968"/>
                <a:ext cx="3096344" cy="50405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INTEGROVANÝ PROJEKT</a:t>
                </a:r>
                <a:endParaRPr lang="cs-CZ" b="1" dirty="0"/>
              </a:p>
            </p:txBody>
          </p:sp>
          <p:cxnSp>
            <p:nvCxnSpPr>
              <p:cNvPr id="20" name="Přímá spojnice se šipkou 19"/>
              <p:cNvCxnSpPr>
                <a:stCxn id="4" idx="3"/>
                <a:endCxn id="16" idx="1"/>
              </p:cNvCxnSpPr>
              <p:nvPr/>
            </p:nvCxnSpPr>
            <p:spPr>
              <a:xfrm flipV="1">
                <a:off x="5220072" y="2267778"/>
                <a:ext cx="360040" cy="513423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>
                <a:stCxn id="4" idx="3"/>
                <a:endCxn id="18" idx="1"/>
              </p:cNvCxnSpPr>
              <p:nvPr/>
            </p:nvCxnSpPr>
            <p:spPr>
              <a:xfrm>
                <a:off x="5220072" y="2781201"/>
                <a:ext cx="360040" cy="3573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se šipkou 25"/>
              <p:cNvCxnSpPr>
                <a:stCxn id="4" idx="3"/>
                <a:endCxn id="19" idx="1"/>
              </p:cNvCxnSpPr>
              <p:nvPr/>
            </p:nvCxnSpPr>
            <p:spPr>
              <a:xfrm>
                <a:off x="5220072" y="2781201"/>
                <a:ext cx="376673" cy="61179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6" name="Obdélník 35"/>
              <p:cNvSpPr/>
              <p:nvPr/>
            </p:nvSpPr>
            <p:spPr>
              <a:xfrm>
                <a:off x="5580112" y="5157192"/>
                <a:ext cx="3096344" cy="50405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GRANTOVÉ SCHÉMA</a:t>
                </a:r>
                <a:endParaRPr lang="cs-CZ" b="1" dirty="0"/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5596745" y="5733256"/>
                <a:ext cx="3096344" cy="50405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INTEGROVANÝ PROJEKT</a:t>
                </a:r>
                <a:endParaRPr lang="cs-CZ" b="1" dirty="0"/>
              </a:p>
            </p:txBody>
          </p:sp>
          <p:cxnSp>
            <p:nvCxnSpPr>
              <p:cNvPr id="39" name="Přímá spojnice se šipkou 38"/>
              <p:cNvCxnSpPr>
                <a:stCxn id="10" idx="3"/>
                <a:endCxn id="36" idx="1"/>
              </p:cNvCxnSpPr>
              <p:nvPr/>
            </p:nvCxnSpPr>
            <p:spPr>
              <a:xfrm flipV="1">
                <a:off x="5220072" y="5409220"/>
                <a:ext cx="360040" cy="24266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se šipkou 39"/>
              <p:cNvCxnSpPr>
                <a:stCxn id="10" idx="3"/>
                <a:endCxn id="37" idx="1"/>
              </p:cNvCxnSpPr>
              <p:nvPr/>
            </p:nvCxnSpPr>
            <p:spPr>
              <a:xfrm>
                <a:off x="5220072" y="5651881"/>
                <a:ext cx="376673" cy="333403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1" name="Obdélník 40"/>
              <p:cNvSpPr/>
              <p:nvPr/>
            </p:nvSpPr>
            <p:spPr>
              <a:xfrm>
                <a:off x="5575920" y="3861048"/>
                <a:ext cx="3096344" cy="50405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/>
                  <a:t>PROJEKTOVÉ OPATŘENÍ</a:t>
                </a: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5580112" y="4437112"/>
                <a:ext cx="3096344" cy="50405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INTEGROVANÝ PROJEKT</a:t>
                </a:r>
                <a:endParaRPr lang="cs-CZ" b="1" dirty="0"/>
              </a:p>
            </p:txBody>
          </p:sp>
          <p:cxnSp>
            <p:nvCxnSpPr>
              <p:cNvPr id="44" name="Přímá spojnice se šipkou 43"/>
              <p:cNvCxnSpPr>
                <a:stCxn id="9" idx="3"/>
                <a:endCxn id="41" idx="1"/>
              </p:cNvCxnSpPr>
              <p:nvPr/>
            </p:nvCxnSpPr>
            <p:spPr>
              <a:xfrm flipV="1">
                <a:off x="5220072" y="4113076"/>
                <a:ext cx="355848" cy="180293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se šipkou 45"/>
              <p:cNvCxnSpPr>
                <a:stCxn id="9" idx="3"/>
                <a:endCxn id="43" idx="1"/>
              </p:cNvCxnSpPr>
              <p:nvPr/>
            </p:nvCxnSpPr>
            <p:spPr>
              <a:xfrm>
                <a:off x="5220072" y="4293369"/>
                <a:ext cx="360040" cy="39577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Obdélník 91"/>
          <p:cNvSpPr/>
          <p:nvPr/>
        </p:nvSpPr>
        <p:spPr>
          <a:xfrm>
            <a:off x="7596336" y="1124744"/>
            <a:ext cx="549676" cy="573325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09" name="Obdélník 12308"/>
          <p:cNvSpPr/>
          <p:nvPr/>
        </p:nvSpPr>
        <p:spPr>
          <a:xfrm>
            <a:off x="6542604" y="1124744"/>
            <a:ext cx="549676" cy="573325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 90"/>
          <p:cNvSpPr/>
          <p:nvPr/>
        </p:nvSpPr>
        <p:spPr>
          <a:xfrm>
            <a:off x="7046660" y="1124744"/>
            <a:ext cx="549676" cy="573325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2302" name="Skupina 12301"/>
          <p:cNvGrpSpPr/>
          <p:nvPr/>
        </p:nvGrpSpPr>
        <p:grpSpPr>
          <a:xfrm>
            <a:off x="6372200" y="1214754"/>
            <a:ext cx="1656184" cy="1062118"/>
            <a:chOff x="6372200" y="1214754"/>
            <a:chExt cx="1656184" cy="1062118"/>
          </a:xfrm>
        </p:grpSpPr>
        <p:sp>
          <p:nvSpPr>
            <p:cNvPr id="15" name="Ovál 14"/>
            <p:cNvSpPr/>
            <p:nvPr/>
          </p:nvSpPr>
          <p:spPr>
            <a:xfrm>
              <a:off x="6659538" y="1214754"/>
              <a:ext cx="360387" cy="39604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ál 32"/>
            <p:cNvSpPr/>
            <p:nvPr/>
          </p:nvSpPr>
          <p:spPr>
            <a:xfrm>
              <a:off x="7667997" y="1494424"/>
              <a:ext cx="360387" cy="3960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ál 33"/>
            <p:cNvSpPr/>
            <p:nvPr/>
          </p:nvSpPr>
          <p:spPr>
            <a:xfrm>
              <a:off x="7091933" y="1880828"/>
              <a:ext cx="360387" cy="3960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" name="Přímá spojnice se šipkou 20"/>
            <p:cNvCxnSpPr>
              <a:stCxn id="16" idx="3"/>
              <a:endCxn id="15" idx="3"/>
            </p:cNvCxnSpPr>
            <p:nvPr/>
          </p:nvCxnSpPr>
          <p:spPr>
            <a:xfrm flipV="1">
              <a:off x="6372200" y="1552799"/>
              <a:ext cx="340115" cy="256021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Přímá spojnice se šipkou 52"/>
            <p:cNvCxnSpPr>
              <a:stCxn id="16" idx="3"/>
              <a:endCxn id="34" idx="2"/>
            </p:cNvCxnSpPr>
            <p:nvPr/>
          </p:nvCxnSpPr>
          <p:spPr>
            <a:xfrm>
              <a:off x="6372200" y="1808820"/>
              <a:ext cx="719733" cy="270030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Přímá spojnice se šipkou 53"/>
            <p:cNvCxnSpPr>
              <a:endCxn id="33" idx="2"/>
            </p:cNvCxnSpPr>
            <p:nvPr/>
          </p:nvCxnSpPr>
          <p:spPr>
            <a:xfrm flipV="1">
              <a:off x="6388833" y="1692446"/>
              <a:ext cx="1279164" cy="116374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301" name="Skupina 12300"/>
          <p:cNvGrpSpPr/>
          <p:nvPr/>
        </p:nvGrpSpPr>
        <p:grpSpPr>
          <a:xfrm>
            <a:off x="6372200" y="2042499"/>
            <a:ext cx="1579983" cy="639511"/>
            <a:chOff x="6372200" y="2042499"/>
            <a:chExt cx="1579983" cy="639511"/>
          </a:xfrm>
        </p:grpSpPr>
        <p:sp>
          <p:nvSpPr>
            <p:cNvPr id="35" name="Ovál 34"/>
            <p:cNvSpPr/>
            <p:nvPr/>
          </p:nvSpPr>
          <p:spPr>
            <a:xfrm>
              <a:off x="6659538" y="2042499"/>
              <a:ext cx="207987" cy="25202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7744196" y="2429982"/>
              <a:ext cx="207987" cy="2520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" name="Přímá spojnice se šipkou 54"/>
            <p:cNvCxnSpPr>
              <a:stCxn id="18" idx="3"/>
              <a:endCxn id="35" idx="2"/>
            </p:cNvCxnSpPr>
            <p:nvPr/>
          </p:nvCxnSpPr>
          <p:spPr>
            <a:xfrm flipV="1">
              <a:off x="6372200" y="2168513"/>
              <a:ext cx="287338" cy="189461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>
              <a:stCxn id="18" idx="3"/>
              <a:endCxn id="38" idx="2"/>
            </p:cNvCxnSpPr>
            <p:nvPr/>
          </p:nvCxnSpPr>
          <p:spPr>
            <a:xfrm>
              <a:off x="6372200" y="2357974"/>
              <a:ext cx="1371996" cy="198022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303" name="Skupina 12302"/>
          <p:cNvGrpSpPr/>
          <p:nvPr/>
        </p:nvGrpSpPr>
        <p:grpSpPr>
          <a:xfrm>
            <a:off x="6388833" y="2630162"/>
            <a:ext cx="1207503" cy="555903"/>
            <a:chOff x="6388833" y="2630162"/>
            <a:chExt cx="1207503" cy="555903"/>
          </a:xfrm>
        </p:grpSpPr>
        <p:sp>
          <p:nvSpPr>
            <p:cNvPr id="45" name="Ovál 44"/>
            <p:cNvSpPr/>
            <p:nvPr/>
          </p:nvSpPr>
          <p:spPr>
            <a:xfrm>
              <a:off x="7091933" y="2630162"/>
              <a:ext cx="504403" cy="5559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9" name="Přímá spojnice se šipkou 58"/>
            <p:cNvCxnSpPr>
              <a:stCxn id="19" idx="3"/>
              <a:endCxn id="45" idx="2"/>
            </p:cNvCxnSpPr>
            <p:nvPr/>
          </p:nvCxnSpPr>
          <p:spPr>
            <a:xfrm flipV="1">
              <a:off x="6388833" y="2908114"/>
              <a:ext cx="703100" cy="25924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304" name="Skupina 12303"/>
          <p:cNvGrpSpPr/>
          <p:nvPr/>
        </p:nvGrpSpPr>
        <p:grpSpPr>
          <a:xfrm>
            <a:off x="6368008" y="3186066"/>
            <a:ext cx="1084312" cy="819391"/>
            <a:chOff x="6368008" y="3186066"/>
            <a:chExt cx="1084312" cy="819391"/>
          </a:xfrm>
        </p:grpSpPr>
        <p:sp>
          <p:nvSpPr>
            <p:cNvPr id="47" name="Ovál 46"/>
            <p:cNvSpPr/>
            <p:nvPr/>
          </p:nvSpPr>
          <p:spPr>
            <a:xfrm>
              <a:off x="6687331" y="3186066"/>
              <a:ext cx="360387" cy="39604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vál 47"/>
            <p:cNvSpPr/>
            <p:nvPr/>
          </p:nvSpPr>
          <p:spPr>
            <a:xfrm>
              <a:off x="7091933" y="3609413"/>
              <a:ext cx="360387" cy="3960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3" name="Přímá spojnice se šipkou 62"/>
            <p:cNvCxnSpPr>
              <a:endCxn id="47" idx="2"/>
            </p:cNvCxnSpPr>
            <p:nvPr/>
          </p:nvCxnSpPr>
          <p:spPr>
            <a:xfrm flipV="1">
              <a:off x="6368714" y="3384088"/>
              <a:ext cx="318617" cy="272399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/>
            <p:cNvCxnSpPr>
              <a:stCxn id="41" idx="3"/>
              <a:endCxn id="48" idx="2"/>
            </p:cNvCxnSpPr>
            <p:nvPr/>
          </p:nvCxnSpPr>
          <p:spPr>
            <a:xfrm>
              <a:off x="6368008" y="3654118"/>
              <a:ext cx="723925" cy="153317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307" name="Skupina 12306"/>
          <p:cNvGrpSpPr/>
          <p:nvPr/>
        </p:nvGrpSpPr>
        <p:grpSpPr>
          <a:xfrm>
            <a:off x="6372200" y="4086165"/>
            <a:ext cx="792088" cy="539345"/>
            <a:chOff x="6372200" y="4086165"/>
            <a:chExt cx="792088" cy="539345"/>
          </a:xfrm>
        </p:grpSpPr>
        <p:sp>
          <p:nvSpPr>
            <p:cNvPr id="49" name="Ovál 48"/>
            <p:cNvSpPr/>
            <p:nvPr/>
          </p:nvSpPr>
          <p:spPr>
            <a:xfrm>
              <a:off x="6662843" y="4086165"/>
              <a:ext cx="501445" cy="53934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0" name="Přímá spojnice se šipkou 69"/>
            <p:cNvCxnSpPr>
              <a:stCxn id="43" idx="3"/>
              <a:endCxn id="49" idx="2"/>
            </p:cNvCxnSpPr>
            <p:nvPr/>
          </p:nvCxnSpPr>
          <p:spPr>
            <a:xfrm>
              <a:off x="6372200" y="4230182"/>
              <a:ext cx="290643" cy="125656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305" name="Skupina 12304"/>
          <p:cNvGrpSpPr/>
          <p:nvPr/>
        </p:nvGrpSpPr>
        <p:grpSpPr>
          <a:xfrm>
            <a:off x="6372200" y="4625511"/>
            <a:ext cx="1576497" cy="675697"/>
            <a:chOff x="6372200" y="4625511"/>
            <a:chExt cx="1576497" cy="675697"/>
          </a:xfrm>
        </p:grpSpPr>
        <p:sp>
          <p:nvSpPr>
            <p:cNvPr id="51" name="Ovál 50"/>
            <p:cNvSpPr/>
            <p:nvPr/>
          </p:nvSpPr>
          <p:spPr>
            <a:xfrm>
              <a:off x="6687331" y="5049180"/>
              <a:ext cx="207987" cy="25202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vál 51"/>
            <p:cNvSpPr/>
            <p:nvPr/>
          </p:nvSpPr>
          <p:spPr>
            <a:xfrm>
              <a:off x="7740710" y="4625511"/>
              <a:ext cx="207987" cy="2520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3" name="Přímá spojnice se šipkou 72"/>
            <p:cNvCxnSpPr>
              <a:stCxn id="36" idx="3"/>
              <a:endCxn id="52" idx="2"/>
            </p:cNvCxnSpPr>
            <p:nvPr/>
          </p:nvCxnSpPr>
          <p:spPr>
            <a:xfrm flipV="1">
              <a:off x="6372200" y="4751525"/>
              <a:ext cx="1368510" cy="198737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Přímá spojnice se šipkou 75"/>
            <p:cNvCxnSpPr>
              <a:stCxn id="36" idx="3"/>
              <a:endCxn id="51" idx="2"/>
            </p:cNvCxnSpPr>
            <p:nvPr/>
          </p:nvCxnSpPr>
          <p:spPr>
            <a:xfrm>
              <a:off x="6372200" y="4950262"/>
              <a:ext cx="315131" cy="224932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306" name="Skupina 12305"/>
          <p:cNvGrpSpPr/>
          <p:nvPr/>
        </p:nvGrpSpPr>
        <p:grpSpPr>
          <a:xfrm>
            <a:off x="6388833" y="5315388"/>
            <a:ext cx="1207503" cy="561883"/>
            <a:chOff x="6388833" y="5315388"/>
            <a:chExt cx="1207503" cy="561883"/>
          </a:xfrm>
        </p:grpSpPr>
        <p:sp>
          <p:nvSpPr>
            <p:cNvPr id="50" name="Ovál 49"/>
            <p:cNvSpPr/>
            <p:nvPr/>
          </p:nvSpPr>
          <p:spPr>
            <a:xfrm>
              <a:off x="7091933" y="5315388"/>
              <a:ext cx="504403" cy="5618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9" name="Přímá spojnice se šipkou 78"/>
            <p:cNvCxnSpPr>
              <a:stCxn id="37" idx="3"/>
              <a:endCxn id="50" idx="2"/>
            </p:cNvCxnSpPr>
            <p:nvPr/>
          </p:nvCxnSpPr>
          <p:spPr>
            <a:xfrm>
              <a:off x="6388833" y="5526326"/>
              <a:ext cx="703100" cy="70004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310" name="TextovéPole 12309"/>
          <p:cNvSpPr txBox="1"/>
          <p:nvPr/>
        </p:nvSpPr>
        <p:spPr>
          <a:xfrm>
            <a:off x="8244408" y="260648"/>
            <a:ext cx="430887" cy="60356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 smtClean="0"/>
              <a:t>propojování jednotlivých projektů napříč = integrace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7560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2309" grpId="0" animBg="1"/>
      <p:bldP spid="91" grpId="0" animBg="1"/>
      <p:bldP spid="123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043487"/>
          </a:xfrm>
        </p:spPr>
        <p:txBody>
          <a:bodyPr/>
          <a:lstStyle/>
          <a:p>
            <a:r>
              <a:rPr lang="cs-CZ" dirty="0" smtClean="0"/>
              <a:t>demarkační linie mezi fondy a mezi přístupem LEADER a centrální administrací navrhujeme stanovit dle </a:t>
            </a:r>
            <a:r>
              <a:rPr lang="cs-CZ" b="1" dirty="0" smtClean="0"/>
              <a:t>témat a velikosti projektu – </a:t>
            </a:r>
            <a:r>
              <a:rPr lang="cs-CZ" dirty="0" smtClean="0"/>
              <a:t>viz graf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pro administraci přes LEADER doporučujeme           </a:t>
            </a:r>
            <a:br>
              <a:rPr lang="cs-CZ" dirty="0" smtClean="0"/>
            </a:br>
            <a:r>
              <a:rPr lang="cs-CZ" dirty="0" smtClean="0"/>
              <a:t>                           vyčlenit 10 – 25% z každého fondu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rozhraní mezi fondy a přístupy</a:t>
            </a:r>
            <a:endParaRPr lang="cs-CZ" sz="1700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878949836"/>
              </p:ext>
            </p:extLst>
          </p:nvPr>
        </p:nvGraphicFramePr>
        <p:xfrm>
          <a:off x="323528" y="2727196"/>
          <a:ext cx="8568951" cy="286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vnoramenný trojúhelník 3"/>
          <p:cNvSpPr/>
          <p:nvPr/>
        </p:nvSpPr>
        <p:spPr>
          <a:xfrm rot="5400000">
            <a:off x="8153964" y="4014338"/>
            <a:ext cx="270000" cy="2520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ovnoramenný trojúhelník 7"/>
          <p:cNvSpPr/>
          <p:nvPr/>
        </p:nvSpPr>
        <p:spPr>
          <a:xfrm rot="5400000">
            <a:off x="8163400" y="4392380"/>
            <a:ext cx="270000" cy="2520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2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043487"/>
          </a:xfrm>
        </p:spPr>
        <p:txBody>
          <a:bodyPr/>
          <a:lstStyle/>
          <a:p>
            <a:r>
              <a:rPr lang="cs-CZ" sz="2400" b="1" strike="sngStrike" dirty="0" smtClean="0"/>
              <a:t>VÝBĚR NA PRINCIPU SOUTĚŽE</a:t>
            </a:r>
            <a:r>
              <a:rPr lang="cs-CZ" sz="2400" b="1" dirty="0" smtClean="0"/>
              <a:t> </a:t>
            </a:r>
            <a:r>
              <a:rPr lang="en-US" sz="2400" b="1" dirty="0" smtClean="0"/>
              <a:t>&gt;</a:t>
            </a:r>
            <a:r>
              <a:rPr lang="cs-CZ" sz="2400" b="1" dirty="0" smtClean="0"/>
              <a:t> POSUZOVÁNÍ</a:t>
            </a:r>
          </a:p>
          <a:p>
            <a:r>
              <a:rPr lang="cs-CZ" sz="2400" b="1" dirty="0" smtClean="0"/>
              <a:t>1. kolo – posouzení ISRÚ</a:t>
            </a:r>
          </a:p>
          <a:p>
            <a:pPr lvl="1"/>
            <a:r>
              <a:rPr lang="cs-CZ" sz="2000" dirty="0" smtClean="0"/>
              <a:t>společná hodnotící komise posoudí splnění kritérií (ANO/NE), reálnost cílů, schopnost MAS realizovat ISRÚ, záruky transparentnosti a rovného přístupu</a:t>
            </a:r>
          </a:p>
          <a:p>
            <a:pPr lvl="1"/>
            <a:r>
              <a:rPr lang="cs-CZ" sz="2000" dirty="0" smtClean="0"/>
              <a:t>p</a:t>
            </a:r>
            <a:r>
              <a:rPr lang="en-US" sz="2000" dirty="0" err="1" smtClean="0"/>
              <a:t>okud</a:t>
            </a:r>
            <a:r>
              <a:rPr lang="en-US" sz="2000" dirty="0" smtClean="0"/>
              <a:t> ISR</a:t>
            </a:r>
            <a:r>
              <a:rPr lang="cs-CZ" sz="2000" dirty="0" smtClean="0"/>
              <a:t>Ú splní tyto požadavky, bude MAS udělen SOUHLAS </a:t>
            </a:r>
            <a:br>
              <a:rPr lang="cs-CZ" sz="2000" dirty="0" smtClean="0"/>
            </a:br>
            <a:r>
              <a:rPr lang="cs-CZ" sz="2000" dirty="0" smtClean="0"/>
              <a:t>S PŘEDLOŽENÍM PROGRAMOVÝCH RÁMCŮ</a:t>
            </a:r>
          </a:p>
          <a:p>
            <a:pPr lvl="1"/>
            <a:r>
              <a:rPr lang="cs-CZ" sz="2000" dirty="0" smtClean="0"/>
              <a:t>pokud ISRÚ nesplní požadavky, možnost opakovaného předložení</a:t>
            </a:r>
          </a:p>
          <a:p>
            <a:r>
              <a:rPr lang="cs-CZ" sz="2400" b="1" dirty="0" smtClean="0"/>
              <a:t>2. kolo – posouzení Programových rámců</a:t>
            </a:r>
          </a:p>
          <a:p>
            <a:pPr lvl="1"/>
            <a:r>
              <a:rPr lang="cs-CZ" sz="2000" dirty="0" smtClean="0"/>
              <a:t>samostatné výzvy pro každý fond</a:t>
            </a:r>
          </a:p>
          <a:p>
            <a:pPr lvl="1"/>
            <a:r>
              <a:rPr lang="cs-CZ" sz="2000" dirty="0" smtClean="0"/>
              <a:t>v případě splnění požadavků fondu uzavření </a:t>
            </a:r>
            <a:br>
              <a:rPr lang="cs-CZ" sz="2000" dirty="0" smtClean="0"/>
            </a:br>
            <a:r>
              <a:rPr lang="cs-CZ" sz="2000" dirty="0" smtClean="0"/>
              <a:t>DOHODY O IMPLEMENTACI </a:t>
            </a:r>
            <a:br>
              <a:rPr lang="cs-CZ" sz="2000" dirty="0" smtClean="0"/>
            </a:br>
            <a:r>
              <a:rPr lang="cs-CZ" sz="2000" dirty="0" smtClean="0"/>
              <a:t>a následně vyhlašování výzev k příjmu projektů na MAS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posuzování strategií </a:t>
            </a:r>
            <a:br>
              <a:rPr lang="cs-CZ" dirty="0" smtClean="0"/>
            </a:br>
            <a:r>
              <a:rPr lang="cs-CZ" dirty="0" smtClean="0"/>
              <a:t>a programových rámců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7099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043487"/>
          </a:xfrm>
        </p:spPr>
        <p:txBody>
          <a:bodyPr/>
          <a:lstStyle/>
          <a:p>
            <a:r>
              <a:rPr lang="cs-CZ" dirty="0" smtClean="0"/>
              <a:t>společný </a:t>
            </a:r>
            <a:r>
              <a:rPr lang="cs-CZ" b="1" dirty="0" smtClean="0"/>
              <a:t>provozní fond</a:t>
            </a:r>
            <a:r>
              <a:rPr lang="cs-CZ" dirty="0" smtClean="0"/>
              <a:t>, do kterého by přispívaly </a:t>
            </a:r>
            <a:br>
              <a:rPr lang="cs-CZ" dirty="0" smtClean="0"/>
            </a:br>
            <a:r>
              <a:rPr lang="cs-CZ" dirty="0" smtClean="0"/>
              <a:t>všechny fondy, které by financovaly danou ISRÚ</a:t>
            </a:r>
          </a:p>
          <a:p>
            <a:pPr lvl="1"/>
            <a:r>
              <a:rPr lang="cs-CZ" dirty="0" smtClean="0"/>
              <a:t>koncept „hlavního fondu“ se nezdá být vhodný</a:t>
            </a:r>
          </a:p>
          <a:p>
            <a:pPr lvl="1"/>
            <a:r>
              <a:rPr lang="cs-CZ" dirty="0" smtClean="0"/>
              <a:t>případně rozdělování režijních nákladů mezi jednotlivé fondy</a:t>
            </a:r>
          </a:p>
          <a:p>
            <a:r>
              <a:rPr lang="cs-CZ" dirty="0" smtClean="0"/>
              <a:t>využít zkušeností ESF s tzv. „</a:t>
            </a:r>
            <a:r>
              <a:rPr lang="cs-CZ" b="1" dirty="0" err="1" smtClean="0"/>
              <a:t>nepřímímy</a:t>
            </a:r>
            <a:r>
              <a:rPr lang="cs-CZ" b="1" dirty="0" smtClean="0"/>
              <a:t> náklady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při předpokládaném roční alokaci na MAS v objemu 45–160 mil. Kč (dle velikosti MAS) předpokládáme </a:t>
            </a:r>
            <a:r>
              <a:rPr lang="cs-CZ" b="1" dirty="0" smtClean="0"/>
              <a:t>roční režijní výdaje cca 2-7 mil. Kč</a:t>
            </a:r>
          </a:p>
          <a:p>
            <a:r>
              <a:rPr lang="cs-CZ" dirty="0" smtClean="0"/>
              <a:t>zálohové nebo průběžné financování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financování režijních výdajů MAS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7099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043487"/>
          </a:xfrm>
        </p:spPr>
        <p:txBody>
          <a:bodyPr/>
          <a:lstStyle/>
          <a:p>
            <a:r>
              <a:rPr lang="cs-CZ" sz="2600" dirty="0" smtClean="0"/>
              <a:t>stanovena pro každý Programový rámec zvlášť</a:t>
            </a:r>
          </a:p>
          <a:p>
            <a:r>
              <a:rPr lang="cs-CZ" sz="2600" b="1" dirty="0" smtClean="0"/>
              <a:t>výše alokace</a:t>
            </a:r>
            <a:r>
              <a:rPr lang="cs-CZ" sz="2600" dirty="0" smtClean="0"/>
              <a:t> především na základě:</a:t>
            </a:r>
          </a:p>
          <a:p>
            <a:pPr lvl="1"/>
            <a:r>
              <a:rPr lang="cs-CZ" sz="2600" dirty="0" smtClean="0"/>
              <a:t>počtu obyvatel</a:t>
            </a:r>
          </a:p>
          <a:p>
            <a:pPr lvl="1"/>
            <a:r>
              <a:rPr lang="cs-CZ" sz="2600" dirty="0"/>
              <a:t>ú</a:t>
            </a:r>
            <a:r>
              <a:rPr lang="cs-CZ" sz="2600" dirty="0" smtClean="0"/>
              <a:t>zemní rozlohy</a:t>
            </a:r>
          </a:p>
          <a:p>
            <a:pPr lvl="1"/>
            <a:r>
              <a:rPr lang="cs-CZ" sz="2600" dirty="0"/>
              <a:t>p</a:t>
            </a:r>
            <a:r>
              <a:rPr lang="cs-CZ" sz="2600" dirty="0" smtClean="0"/>
              <a:t>říp. další </a:t>
            </a:r>
            <a:r>
              <a:rPr lang="cs-CZ" sz="2600" dirty="0" err="1" smtClean="0"/>
              <a:t>socio</a:t>
            </a:r>
            <a:r>
              <a:rPr lang="cs-CZ" sz="2600" dirty="0" smtClean="0"/>
              <a:t>-ekonomické ukazatele</a:t>
            </a:r>
          </a:p>
          <a:p>
            <a:pPr lvl="1"/>
            <a:r>
              <a:rPr lang="cs-CZ" sz="2600" dirty="0" smtClean="0"/>
              <a:t>příp. </a:t>
            </a:r>
            <a:r>
              <a:rPr lang="cs-CZ" sz="2600" dirty="0" err="1" smtClean="0"/>
              <a:t>výkonostní</a:t>
            </a:r>
            <a:r>
              <a:rPr lang="cs-CZ" sz="2600" dirty="0" smtClean="0"/>
              <a:t> rezerva</a:t>
            </a:r>
          </a:p>
          <a:p>
            <a:r>
              <a:rPr lang="cs-CZ" sz="2600" dirty="0" smtClean="0"/>
              <a:t>financování projektů v ideálním případě </a:t>
            </a:r>
            <a:br>
              <a:rPr lang="cs-CZ" sz="2600" dirty="0" smtClean="0"/>
            </a:br>
            <a:r>
              <a:rPr lang="cs-CZ" sz="2600" b="1" dirty="0" smtClean="0"/>
              <a:t>průběžně (tzv. </a:t>
            </a:r>
            <a:r>
              <a:rPr lang="cs-CZ" sz="2600" b="1" dirty="0" err="1" smtClean="0"/>
              <a:t>limitky</a:t>
            </a:r>
            <a:r>
              <a:rPr lang="cs-CZ" sz="2600" b="1" dirty="0" smtClean="0"/>
              <a:t>) nebo etapově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alokace na MAS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3686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r>
              <a:rPr lang="cs-CZ" sz="2800" dirty="0" smtClean="0"/>
              <a:t>legislativní návrhy Nařízení pro období 2014-20</a:t>
            </a:r>
            <a:br>
              <a:rPr lang="cs-CZ" sz="2800" dirty="0" smtClean="0"/>
            </a:br>
            <a:r>
              <a:rPr lang="cs-CZ" sz="2800" dirty="0" smtClean="0"/>
              <a:t>zveřejněné Evropskou komisí v říjnu 2011</a:t>
            </a:r>
          </a:p>
          <a:p>
            <a:pPr lvl="1"/>
            <a:r>
              <a:rPr lang="cs-CZ" sz="2400" dirty="0" smtClean="0"/>
              <a:t>návrh Nařízení o společných a obecných ustanoveních ohledně ERDF, ESF, FS, EAFRD a EFF</a:t>
            </a:r>
          </a:p>
          <a:p>
            <a:pPr lvl="2"/>
            <a:r>
              <a:rPr lang="cs-CZ" sz="2400" i="1" dirty="0" smtClean="0"/>
              <a:t>Kapitola II – Komunitně vedený místní rozvoj</a:t>
            </a:r>
            <a:br>
              <a:rPr lang="cs-CZ" sz="2400" i="1" dirty="0" smtClean="0"/>
            </a:br>
            <a:r>
              <a:rPr lang="cs-CZ" sz="2400" i="1" dirty="0" smtClean="0"/>
              <a:t>Čl. 28-31</a:t>
            </a:r>
          </a:p>
          <a:p>
            <a:pPr lvl="3"/>
            <a:r>
              <a:rPr lang="cs-CZ" sz="2000" i="1" dirty="0" err="1" smtClean="0"/>
              <a:t>FactSheet</a:t>
            </a:r>
            <a:r>
              <a:rPr lang="cs-CZ" sz="2000" i="1" dirty="0" smtClean="0"/>
              <a:t> DG Region: Komunitně vedený místní rozvoj (3/2012)</a:t>
            </a:r>
          </a:p>
          <a:p>
            <a:pPr lvl="1"/>
            <a:r>
              <a:rPr lang="cs-CZ" sz="2400" dirty="0" smtClean="0"/>
              <a:t>návrh Nařízení o podpoře pro rozvoj venkova z EAFRD</a:t>
            </a:r>
          </a:p>
          <a:p>
            <a:pPr lvl="2"/>
            <a:r>
              <a:rPr lang="cs-CZ" sz="2400" i="1" dirty="0" smtClean="0"/>
              <a:t>Oddíl 2 – LEADER</a:t>
            </a:r>
            <a:br>
              <a:rPr lang="cs-CZ" sz="2400" i="1" dirty="0" smtClean="0"/>
            </a:br>
            <a:r>
              <a:rPr lang="cs-CZ" sz="2400" i="1" dirty="0" smtClean="0"/>
              <a:t>Čl. 42-45</a:t>
            </a:r>
          </a:p>
          <a:p>
            <a:pPr lvl="3"/>
            <a:r>
              <a:rPr lang="cs-CZ" sz="2000" i="1" dirty="0" err="1" smtClean="0"/>
              <a:t>FactSheet</a:t>
            </a:r>
            <a:r>
              <a:rPr lang="cs-CZ" sz="2000" i="1" dirty="0" smtClean="0"/>
              <a:t> DG </a:t>
            </a:r>
            <a:r>
              <a:rPr lang="cs-CZ" sz="2000" i="1" dirty="0" err="1" smtClean="0"/>
              <a:t>Agri</a:t>
            </a:r>
            <a:r>
              <a:rPr lang="cs-CZ" sz="2000" i="1" dirty="0" smtClean="0"/>
              <a:t>: Přístup LEADER (2006)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legislativní rámec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043487"/>
          </a:xfrm>
        </p:spPr>
        <p:txBody>
          <a:bodyPr/>
          <a:lstStyle/>
          <a:p>
            <a:r>
              <a:rPr lang="cs-CZ" sz="2400" b="1" dirty="0" smtClean="0"/>
              <a:t>2012</a:t>
            </a:r>
          </a:p>
          <a:p>
            <a:pPr lvl="1"/>
            <a:r>
              <a:rPr lang="cs-CZ" sz="2000" dirty="0"/>
              <a:t>s</a:t>
            </a:r>
            <a:r>
              <a:rPr lang="cs-CZ" sz="2000" dirty="0" smtClean="0"/>
              <a:t>chválení </a:t>
            </a:r>
            <a:r>
              <a:rPr lang="cs-CZ" sz="2000" b="1" dirty="0" smtClean="0"/>
              <a:t>závazné osnovy </a:t>
            </a:r>
            <a:r>
              <a:rPr lang="cs-CZ" sz="2000" dirty="0" smtClean="0"/>
              <a:t>Integrované </a:t>
            </a:r>
            <a:r>
              <a:rPr lang="cs-CZ" sz="2000" smtClean="0"/>
              <a:t>strategie rozvoje </a:t>
            </a:r>
            <a:r>
              <a:rPr lang="cs-CZ" sz="2000" dirty="0" smtClean="0"/>
              <a:t>území</a:t>
            </a:r>
          </a:p>
          <a:p>
            <a:r>
              <a:rPr lang="cs-CZ" sz="2400" b="1" dirty="0" smtClean="0"/>
              <a:t>2013</a:t>
            </a:r>
          </a:p>
          <a:p>
            <a:pPr lvl="1"/>
            <a:r>
              <a:rPr lang="cs-CZ" sz="2000" b="1" dirty="0" smtClean="0"/>
              <a:t>informační kampaň</a:t>
            </a:r>
            <a:r>
              <a:rPr lang="cs-CZ" sz="2000" dirty="0" smtClean="0"/>
              <a:t> pro MAS – semináře, školení</a:t>
            </a:r>
          </a:p>
          <a:p>
            <a:pPr lvl="1"/>
            <a:r>
              <a:rPr lang="cs-CZ" sz="2000" b="1" dirty="0" smtClean="0"/>
              <a:t>1. výzva </a:t>
            </a:r>
            <a:r>
              <a:rPr lang="cs-CZ" sz="2000" dirty="0" smtClean="0"/>
              <a:t>k předkládání </a:t>
            </a:r>
            <a:r>
              <a:rPr lang="cs-CZ" sz="2000" b="1" dirty="0" smtClean="0"/>
              <a:t>ISRÚ</a:t>
            </a:r>
            <a:r>
              <a:rPr lang="cs-CZ" sz="2000" dirty="0" smtClean="0"/>
              <a:t> a jejich posouzení</a:t>
            </a:r>
          </a:p>
          <a:p>
            <a:pPr lvl="1"/>
            <a:r>
              <a:rPr lang="cs-CZ" sz="2000" b="1" dirty="0" smtClean="0"/>
              <a:t>1. výzva </a:t>
            </a:r>
            <a:r>
              <a:rPr lang="cs-CZ" sz="2000" dirty="0" smtClean="0"/>
              <a:t>k předkládání </a:t>
            </a:r>
            <a:r>
              <a:rPr lang="cs-CZ" sz="2000" b="1" dirty="0" smtClean="0"/>
              <a:t>Programových rámců do PRV</a:t>
            </a:r>
            <a:r>
              <a:rPr lang="cs-CZ" sz="2000" dirty="0" smtClean="0"/>
              <a:t>, </a:t>
            </a:r>
            <a:br>
              <a:rPr lang="cs-CZ" sz="2000" dirty="0" smtClean="0"/>
            </a:br>
            <a:r>
              <a:rPr lang="cs-CZ" sz="2000" dirty="0" smtClean="0"/>
              <a:t>případně i dalších již připravených fondů</a:t>
            </a:r>
          </a:p>
          <a:p>
            <a:r>
              <a:rPr lang="cs-CZ" sz="2400" b="1" dirty="0" smtClean="0"/>
              <a:t>2014</a:t>
            </a:r>
          </a:p>
          <a:p>
            <a:pPr lvl="1"/>
            <a:r>
              <a:rPr lang="cs-CZ" sz="2000" b="1" dirty="0" smtClean="0"/>
              <a:t>2. a 3. výzva </a:t>
            </a:r>
            <a:r>
              <a:rPr lang="cs-CZ" sz="2000" dirty="0" smtClean="0"/>
              <a:t>k předložení ISRÚ a Programových rámců </a:t>
            </a:r>
            <a:br>
              <a:rPr lang="cs-CZ" sz="2000" dirty="0" smtClean="0"/>
            </a:br>
            <a:r>
              <a:rPr lang="cs-CZ" sz="2000" dirty="0" smtClean="0"/>
              <a:t>do všech fondů</a:t>
            </a:r>
          </a:p>
          <a:p>
            <a:r>
              <a:rPr lang="cs-CZ" sz="2400" b="1" dirty="0" smtClean="0"/>
              <a:t>2015</a:t>
            </a:r>
          </a:p>
          <a:p>
            <a:pPr lvl="1"/>
            <a:r>
              <a:rPr lang="cs-CZ" sz="2000" dirty="0" smtClean="0"/>
              <a:t>případné další výzvy</a:t>
            </a:r>
          </a:p>
          <a:p>
            <a:pPr lvl="3"/>
            <a:r>
              <a:rPr lang="cs-CZ" sz="1600" dirty="0" smtClean="0"/>
              <a:t>                       rezerva – posuzování musí být ukončeno do 31. 12. 2015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navrhovaný harmonogram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40869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ástupný symbol pro obsah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meziresortní platforma pro komunikaci</a:t>
            </a:r>
          </a:p>
          <a:p>
            <a:r>
              <a:rPr lang="cs-CZ" sz="2400" dirty="0" smtClean="0"/>
              <a:t>shromažďování údajů o MAS, metodická pomoc</a:t>
            </a:r>
          </a:p>
          <a:p>
            <a:r>
              <a:rPr lang="cs-CZ" sz="2400" dirty="0" smtClean="0"/>
              <a:t>zpracování závazné osnovy ISRÚ a kritérií pro </a:t>
            </a:r>
            <a:r>
              <a:rPr lang="cs-CZ" sz="2400" dirty="0"/>
              <a:t>j</a:t>
            </a:r>
            <a:r>
              <a:rPr lang="cs-CZ" sz="2400" dirty="0" smtClean="0"/>
              <a:t>ejich posuzování</a:t>
            </a:r>
          </a:p>
          <a:p>
            <a:r>
              <a:rPr lang="cs-CZ" sz="2400" dirty="0" smtClean="0"/>
              <a:t>koordinace administrativních postupů a formálních požadavků, sjednocení monitorovacích indikátorů apod.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Národní koordinační jednotka pro LEADER</a:t>
            </a:r>
            <a:endParaRPr lang="cs-CZ" sz="1100" dirty="0"/>
          </a:p>
        </p:txBody>
      </p:sp>
      <p:sp>
        <p:nvSpPr>
          <p:cNvPr id="4" name="Zaoblený obdélník 3"/>
          <p:cNvSpPr/>
          <p:nvPr/>
        </p:nvSpPr>
        <p:spPr>
          <a:xfrm>
            <a:off x="899592" y="3963144"/>
            <a:ext cx="3240360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ŘÍDÍCÍ ORGÁNY OP</a:t>
            </a:r>
            <a:endParaRPr lang="cs-CZ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899592" y="4908202"/>
            <a:ext cx="3240360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NÁRODNÍ SÍŤ MAS ČR</a:t>
            </a:r>
            <a:endParaRPr lang="cs-CZ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899592" y="5865798"/>
            <a:ext cx="3240360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NEZÁVISLÍ EXPERTI</a:t>
            </a:r>
            <a:endParaRPr lang="cs-CZ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5399745" y="4883620"/>
            <a:ext cx="3240360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NÁRODNÍ KOORDINAČNÍ JEDNOTKA PRO LEADER</a:t>
            </a: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5399745" y="5865798"/>
            <a:ext cx="3240360" cy="7920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SPOLEČNÁ HODNOTÍCÍ KOMISE PRO STRATEGIE</a:t>
            </a:r>
            <a:endParaRPr lang="cs-CZ" b="1" dirty="0"/>
          </a:p>
        </p:txBody>
      </p:sp>
      <p:cxnSp>
        <p:nvCxnSpPr>
          <p:cNvPr id="5" name="Přímá spojnice 4"/>
          <p:cNvCxnSpPr>
            <a:stCxn id="4" idx="3"/>
            <a:endCxn id="9" idx="1"/>
          </p:cNvCxnSpPr>
          <p:nvPr/>
        </p:nvCxnSpPr>
        <p:spPr>
          <a:xfrm>
            <a:off x="4139952" y="4359188"/>
            <a:ext cx="1259793" cy="9204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stCxn id="7" idx="3"/>
            <a:endCxn id="9" idx="1"/>
          </p:cNvCxnSpPr>
          <p:nvPr/>
        </p:nvCxnSpPr>
        <p:spPr>
          <a:xfrm flipV="1">
            <a:off x="4139952" y="5279664"/>
            <a:ext cx="1259793" cy="24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stCxn id="8" idx="3"/>
            <a:endCxn id="9" idx="1"/>
          </p:cNvCxnSpPr>
          <p:nvPr/>
        </p:nvCxnSpPr>
        <p:spPr>
          <a:xfrm flipV="1">
            <a:off x="4139952" y="5279664"/>
            <a:ext cx="1259793" cy="9821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10" idx="0"/>
            <a:endCxn id="9" idx="2"/>
          </p:cNvCxnSpPr>
          <p:nvPr/>
        </p:nvCxnSpPr>
        <p:spPr>
          <a:xfrm flipV="1">
            <a:off x="7019925" y="5675708"/>
            <a:ext cx="0" cy="19009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2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Ing. Radim Sršeň, Ph.D.</a:t>
            </a:r>
          </a:p>
          <a:p>
            <a:pPr marL="109537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člen vyjednávacího týmu NS MAS ČR</a:t>
            </a:r>
            <a:endParaRPr lang="cs-CZ" sz="2000" dirty="0"/>
          </a:p>
          <a:p>
            <a:r>
              <a:rPr lang="cs-CZ" sz="2000" dirty="0"/>
              <a:t>t</a:t>
            </a:r>
            <a:r>
              <a:rPr lang="cs-CZ" sz="2000" dirty="0" smtClean="0"/>
              <a:t>el.:</a:t>
            </a:r>
            <a:r>
              <a:rPr lang="cs-CZ" sz="2000" dirty="0" smtClean="0"/>
              <a:t> + 420 603 578141</a:t>
            </a:r>
            <a:endParaRPr lang="cs-CZ" sz="2000" dirty="0" smtClean="0"/>
          </a:p>
          <a:p>
            <a:r>
              <a:rPr lang="cs-CZ" sz="2000" dirty="0"/>
              <a:t>e</a:t>
            </a:r>
            <a:r>
              <a:rPr lang="cs-CZ" sz="2000" dirty="0" smtClean="0"/>
              <a:t>mail: radimbz</a:t>
            </a:r>
            <a:r>
              <a:rPr lang="cs-CZ" sz="2000" dirty="0" smtClean="0"/>
              <a:t>@seznam.cz</a:t>
            </a:r>
            <a:endParaRPr lang="cs-CZ" sz="2000" dirty="0"/>
          </a:p>
          <a:p>
            <a:pPr marL="109537" indent="0">
              <a:buNone/>
            </a:pPr>
            <a:endParaRPr lang="cs-CZ" sz="2000" b="1" dirty="0" smtClean="0"/>
          </a:p>
          <a:p>
            <a:r>
              <a:rPr lang="cs-CZ" sz="2000" b="1" smtClean="0"/>
              <a:t>Jan Florian ml.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 smtClean="0"/>
              <a:t>místopředseda NS MAS ČR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 smtClean="0"/>
              <a:t>tel.: +420 774 499396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email: </a:t>
            </a:r>
            <a:r>
              <a:rPr lang="cs-CZ" sz="2000" dirty="0" smtClean="0"/>
              <a:t>j.florian@nsmascr.cz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 smtClean="0"/>
          </a:p>
          <a:p>
            <a:r>
              <a:rPr lang="cs-CZ" sz="2000" b="1" dirty="0" smtClean="0">
                <a:hlinkClick r:id="rId2"/>
              </a:rPr>
              <a:t>www.nsmascr.cz</a:t>
            </a:r>
            <a:r>
              <a:rPr lang="cs-CZ" sz="2000" b="1" dirty="0" smtClean="0"/>
              <a:t> </a:t>
            </a:r>
            <a:endParaRPr lang="cs-CZ" sz="2000" b="1" dirty="0" smtClean="0"/>
          </a:p>
          <a:p>
            <a:endParaRPr lang="cs-CZ" sz="2000" dirty="0" smtClean="0"/>
          </a:p>
        </p:txBody>
      </p:sp>
      <p:pic>
        <p:nvPicPr>
          <p:cNvPr id="4" name="Picture 2" descr="nsmas-logo-v-ml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5220072" y="3284984"/>
            <a:ext cx="4095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9" name="Obrázek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8241"/>
            <a:ext cx="1944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pozornost.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8761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04348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sz="2400" dirty="0" smtClean="0"/>
              <a:t>v současnosti je v rámci EAFRD označován jako </a:t>
            </a:r>
            <a:r>
              <a:rPr lang="cs-CZ" sz="2400" b="1" dirty="0" smtClean="0"/>
              <a:t>LEADER,</a:t>
            </a:r>
            <a:br>
              <a:rPr lang="cs-CZ" sz="2400" b="1" dirty="0" smtClean="0"/>
            </a:br>
            <a:r>
              <a:rPr lang="cs-CZ" sz="2400" dirty="0" smtClean="0"/>
              <a:t>návrhy nařízení nabízejí </a:t>
            </a:r>
            <a:r>
              <a:rPr lang="cs-CZ" sz="2400" b="1" dirty="0" smtClean="0"/>
              <a:t>průřezové uplatnění </a:t>
            </a:r>
            <a:r>
              <a:rPr lang="cs-CZ" sz="2400" dirty="0" smtClean="0"/>
              <a:t>této metody</a:t>
            </a:r>
          </a:p>
          <a:p>
            <a:pPr>
              <a:lnSpc>
                <a:spcPct val="130000"/>
              </a:lnSpc>
            </a:pPr>
            <a:r>
              <a:rPr lang="cs-CZ" sz="2400" dirty="0" smtClean="0"/>
              <a:t>konkrétní </a:t>
            </a:r>
            <a:r>
              <a:rPr lang="cs-CZ" sz="2400" b="1" dirty="0" err="1" smtClean="0"/>
              <a:t>subregionální</a:t>
            </a:r>
            <a:r>
              <a:rPr lang="cs-CZ" sz="2400" b="1" dirty="0" smtClean="0"/>
              <a:t> území</a:t>
            </a:r>
            <a:r>
              <a:rPr lang="cs-CZ" sz="2400" dirty="0" smtClean="0"/>
              <a:t> </a:t>
            </a:r>
          </a:p>
          <a:p>
            <a:pPr>
              <a:lnSpc>
                <a:spcPct val="130000"/>
              </a:lnSpc>
            </a:pPr>
            <a:r>
              <a:rPr lang="cs-CZ" sz="2400" dirty="0" smtClean="0"/>
              <a:t>využití </a:t>
            </a:r>
            <a:r>
              <a:rPr lang="cs-CZ" sz="2400" b="1" dirty="0" smtClean="0"/>
              <a:t>místní akční skupin (MAS) </a:t>
            </a:r>
            <a:br>
              <a:rPr lang="cs-CZ" sz="2400" b="1" dirty="0" smtClean="0"/>
            </a:br>
            <a:r>
              <a:rPr lang="cs-CZ" sz="2400" dirty="0" smtClean="0"/>
              <a:t>= </a:t>
            </a:r>
            <a:r>
              <a:rPr lang="cs-CZ" sz="2400" b="1" u="sng" dirty="0" smtClean="0"/>
              <a:t>partnerství</a:t>
            </a:r>
            <a:r>
              <a:rPr lang="cs-CZ" sz="2400" dirty="0" smtClean="0"/>
              <a:t> veřejného a soukromého sektoru</a:t>
            </a:r>
          </a:p>
          <a:p>
            <a:pPr>
              <a:lnSpc>
                <a:spcPct val="130000"/>
              </a:lnSpc>
            </a:pPr>
            <a:r>
              <a:rPr lang="cs-CZ" sz="2400" dirty="0" smtClean="0"/>
              <a:t>na základě </a:t>
            </a:r>
            <a:r>
              <a:rPr lang="cs-CZ" sz="2400" b="1" dirty="0" smtClean="0"/>
              <a:t>integrovaných a </a:t>
            </a:r>
            <a:r>
              <a:rPr lang="cs-CZ" sz="2400" b="1" dirty="0" err="1" smtClean="0"/>
              <a:t>víceodvětvových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b="1" dirty="0" smtClean="0"/>
              <a:t>strategií místního rozvoje (ISRÚ)</a:t>
            </a:r>
          </a:p>
          <a:p>
            <a:pPr>
              <a:lnSpc>
                <a:spcPct val="130000"/>
              </a:lnSpc>
            </a:pPr>
            <a:r>
              <a:rPr lang="cs-CZ" sz="2400" dirty="0" smtClean="0"/>
              <a:t>je koncipován s ohledem na </a:t>
            </a:r>
            <a:r>
              <a:rPr lang="cs-CZ" sz="2400" b="1" dirty="0" smtClean="0"/>
              <a:t>místní potřeby a potenciál</a:t>
            </a:r>
          </a:p>
          <a:p>
            <a:pPr>
              <a:lnSpc>
                <a:spcPct val="130000"/>
              </a:lnSpc>
            </a:pPr>
            <a:r>
              <a:rPr lang="cs-CZ" sz="2400" dirty="0" smtClean="0"/>
              <a:t>zahrnuje </a:t>
            </a:r>
            <a:r>
              <a:rPr lang="cs-CZ" sz="2400" b="1" dirty="0" smtClean="0"/>
              <a:t>inovaci, vytváření sítí a spolupráci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komunitně vedený místní rozvoj</a:t>
            </a:r>
            <a:br>
              <a:rPr lang="cs-CZ" dirty="0" smtClean="0"/>
            </a:br>
            <a:r>
              <a:rPr lang="cs-CZ" sz="1700" dirty="0" smtClean="0"/>
              <a:t>COMMUNITY-LED LOCAL DEVELOPMENT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5125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507288" cy="50434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/>
              <a:t>návrh Nařízení požaduje </a:t>
            </a:r>
            <a:r>
              <a:rPr lang="cs-CZ" sz="2400" b="1" dirty="0" smtClean="0"/>
              <a:t>koordinaci místního rozvoje </a:t>
            </a:r>
            <a:r>
              <a:rPr lang="cs-CZ" sz="2400" dirty="0" smtClean="0"/>
              <a:t>mezi jednotlivými fondy prostřednictvím realizace </a:t>
            </a:r>
            <a:r>
              <a:rPr lang="cs-CZ" sz="2400" b="1" dirty="0" smtClean="0"/>
              <a:t>integrovaných strategií MAS</a:t>
            </a:r>
            <a:r>
              <a:rPr lang="cs-CZ" sz="2400" dirty="0" smtClean="0"/>
              <a:t> ve všech fondech EU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návrh NS MAS ponechává jistou </a:t>
            </a:r>
            <a:r>
              <a:rPr lang="cs-CZ" sz="2400" b="1" dirty="0" smtClean="0"/>
              <a:t>autonomii a suverenitu</a:t>
            </a:r>
            <a:r>
              <a:rPr lang="cs-CZ" sz="2400" dirty="0" smtClean="0"/>
              <a:t> jednotlivým operačním programům (resortům), nabízí </a:t>
            </a:r>
            <a:r>
              <a:rPr lang="cs-CZ" sz="2400" b="1" dirty="0" smtClean="0"/>
              <a:t>integraci</a:t>
            </a:r>
            <a:r>
              <a:rPr lang="cs-CZ" sz="2400" dirty="0" smtClean="0"/>
              <a:t> na úrovni vzájemné doplňkovosti a synergie podpořených projektů na sub-regionální úrovni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v ČR existuje přes </a:t>
            </a:r>
            <a:r>
              <a:rPr lang="cs-CZ" sz="2400" b="1" dirty="0" smtClean="0"/>
              <a:t>150 MAS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východiska</a:t>
            </a:r>
            <a:br>
              <a:rPr lang="cs-CZ" dirty="0" smtClean="0"/>
            </a:b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5338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507288" cy="50434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800" b="1" dirty="0" smtClean="0"/>
              <a:t>místní přístup </a:t>
            </a:r>
            <a:r>
              <a:rPr lang="cs-CZ" sz="2800" dirty="0" smtClean="0"/>
              <a:t>(place-</a:t>
            </a:r>
            <a:r>
              <a:rPr lang="cs-CZ" sz="2800" dirty="0" err="1" smtClean="0"/>
              <a:t>based</a:t>
            </a:r>
            <a:r>
              <a:rPr lang="cs-CZ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/>
              <a:t>partnerství</a:t>
            </a:r>
            <a:r>
              <a:rPr lang="cs-CZ" sz="2800" dirty="0" smtClean="0"/>
              <a:t> utvořené zdola (</a:t>
            </a:r>
            <a:r>
              <a:rPr lang="cs-CZ" sz="2800" dirty="0" err="1" smtClean="0"/>
              <a:t>bottom</a:t>
            </a:r>
            <a:r>
              <a:rPr lang="cs-CZ" sz="2800" dirty="0" smtClean="0"/>
              <a:t>-up)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/>
              <a:t>strategický a koncepční přístup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/>
              <a:t>transparentnost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/>
              <a:t>efektivita, potřebnost, hospodárnost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/>
              <a:t>integrovaný přístup a synergie</a:t>
            </a:r>
            <a:r>
              <a:rPr lang="cs-CZ" sz="2800" dirty="0" smtClean="0"/>
              <a:t> – vyšší </a:t>
            </a:r>
            <a:r>
              <a:rPr lang="cs-CZ" sz="2800" dirty="0" err="1" smtClean="0"/>
              <a:t>účinost</a:t>
            </a:r>
            <a:endParaRPr lang="cs-CZ" sz="2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základní principy</a:t>
            </a:r>
            <a:br>
              <a:rPr lang="cs-CZ" dirty="0" smtClean="0"/>
            </a:b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2565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255865"/>
          </a:xfrm>
        </p:spPr>
        <p:txBody>
          <a:bodyPr/>
          <a:lstStyle/>
          <a:p>
            <a:r>
              <a:rPr lang="cs-CZ" sz="2400" b="1" dirty="0" smtClean="0"/>
              <a:t>mezisektorové partnerství </a:t>
            </a:r>
            <a:r>
              <a:rPr lang="cs-CZ" sz="2400" dirty="0" smtClean="0"/>
              <a:t>na </a:t>
            </a:r>
            <a:r>
              <a:rPr lang="cs-CZ" sz="2400" b="1" dirty="0" smtClean="0"/>
              <a:t>místní úrovni</a:t>
            </a:r>
          </a:p>
          <a:p>
            <a:endParaRPr lang="cs-CZ" sz="2400" b="1" dirty="0" smtClean="0"/>
          </a:p>
          <a:p>
            <a:endParaRPr lang="cs-CZ" sz="2400" b="1" i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1000" b="1" dirty="0" smtClean="0"/>
          </a:p>
          <a:p>
            <a:r>
              <a:rPr lang="cs-CZ" sz="2400" b="1" dirty="0" smtClean="0"/>
              <a:t>otevřená a transparentní struktura</a:t>
            </a:r>
          </a:p>
          <a:p>
            <a:pPr lvl="1"/>
            <a:r>
              <a:rPr lang="cs-CZ" sz="1800" dirty="0" smtClean="0"/>
              <a:t>vhodné právní formy: o.p.s., o.s. či </a:t>
            </a:r>
            <a:r>
              <a:rPr lang="cs-CZ" sz="1800" dirty="0" err="1" smtClean="0"/>
              <a:t>z.s.p.o</a:t>
            </a:r>
            <a:r>
              <a:rPr lang="cs-CZ" sz="1800" dirty="0" smtClean="0"/>
              <a:t>.</a:t>
            </a:r>
          </a:p>
          <a:p>
            <a:r>
              <a:rPr lang="cs-CZ" sz="2400" b="1" dirty="0" smtClean="0"/>
              <a:t>kompaktní venkovský region</a:t>
            </a:r>
            <a:endParaRPr lang="cs-CZ" sz="2400" b="1" dirty="0"/>
          </a:p>
          <a:p>
            <a:pPr lvl="1"/>
            <a:r>
              <a:rPr lang="cs-CZ" sz="1800" dirty="0" smtClean="0"/>
              <a:t>velikost dosud limitována na 10 – 100 tis. obyv.</a:t>
            </a:r>
          </a:p>
          <a:p>
            <a:pPr lvl="1"/>
            <a:r>
              <a:rPr lang="cs-CZ" sz="1800" dirty="0" smtClean="0"/>
              <a:t>území MAS se nesmí navzájem překrývat</a:t>
            </a:r>
          </a:p>
          <a:p>
            <a:pPr lvl="1"/>
            <a:r>
              <a:rPr lang="cs-CZ" sz="1800" dirty="0" smtClean="0"/>
              <a:t>o </a:t>
            </a:r>
            <a:r>
              <a:rPr lang="cs-CZ" sz="1800" dirty="0"/>
              <a:t>zařazení do územní působnosti rozhodují </a:t>
            </a:r>
            <a:r>
              <a:rPr lang="cs-CZ" sz="1800" dirty="0" smtClean="0"/>
              <a:t>obecní zastupitelstva</a:t>
            </a:r>
          </a:p>
          <a:p>
            <a:pPr lvl="1"/>
            <a:endParaRPr lang="cs-CZ" sz="20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místní akční skupina (MAS)</a:t>
            </a:r>
            <a:br>
              <a:rPr lang="cs-CZ" dirty="0" smtClean="0"/>
            </a:br>
            <a:endParaRPr lang="cs-CZ" sz="17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48639"/>
              </p:ext>
            </p:extLst>
          </p:nvPr>
        </p:nvGraphicFramePr>
        <p:xfrm>
          <a:off x="899592" y="1772816"/>
          <a:ext cx="7451043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681"/>
                <a:gridCol w="2483681"/>
                <a:gridCol w="24836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veřejný</a:t>
                      </a:r>
                      <a:r>
                        <a:rPr lang="cs-CZ" sz="1800" baseline="0" dirty="0" smtClean="0"/>
                        <a:t> sektor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podnikatelský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neziskový sektor</a:t>
                      </a:r>
                      <a:endParaRPr lang="cs-CZ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cs-CZ" sz="1800" dirty="0" smtClean="0"/>
                        <a:t>obce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cs-CZ" sz="1800" dirty="0" smtClean="0"/>
                        <a:t>DSO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cs-CZ" sz="1800" dirty="0" smtClean="0"/>
                        <a:t>příspěvkové organizace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cs-CZ" sz="1800" dirty="0" smtClean="0"/>
                        <a:t>státní instituce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cs-CZ" sz="1800" dirty="0" smtClean="0"/>
                        <a:t>obchodní spol. (s.r.o., a.s.)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cs-CZ" sz="1800" dirty="0" smtClean="0"/>
                        <a:t>živnostníci (OSVČ)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cs-CZ" sz="1800" dirty="0" smtClean="0"/>
                        <a:t>samostatně hospodařící rolníci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cs-CZ" sz="1800" dirty="0" smtClean="0"/>
                        <a:t>občanská sdružení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cs-CZ" sz="1800" dirty="0" smtClean="0"/>
                        <a:t>obecně prospěšné společnosti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cs-CZ" sz="1800" dirty="0" smtClean="0"/>
                        <a:t>farnosti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cs-CZ" sz="1800" dirty="0" smtClean="0"/>
                        <a:t>aktivní jednotlivci</a:t>
                      </a:r>
                      <a:endParaRPr lang="cs-CZ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Diagram 7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594984" cy="29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11136" r="3333" b="4042"/>
          <a:stretch/>
        </p:blipFill>
        <p:spPr>
          <a:xfrm>
            <a:off x="334212" y="1328564"/>
            <a:ext cx="8523514" cy="5484812"/>
          </a:xfrm>
          <a:prstGeom prst="rect">
            <a:avLst/>
          </a:prstGeom>
        </p:spPr>
      </p:pic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současné rozložení MAS v ČR</a:t>
            </a:r>
            <a:br>
              <a:rPr lang="cs-CZ" dirty="0" smtClean="0"/>
            </a:br>
            <a:r>
              <a:rPr lang="cs-CZ" sz="1800" b="0" dirty="0" smtClean="0"/>
              <a:t>stav k 2/2012</a:t>
            </a:r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9930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043487"/>
          </a:xfrm>
        </p:spPr>
        <p:txBody>
          <a:bodyPr/>
          <a:lstStyle/>
          <a:p>
            <a:r>
              <a:rPr lang="cs-CZ" dirty="0" smtClean="0"/>
              <a:t>v případě požadavku na </a:t>
            </a:r>
            <a:r>
              <a:rPr lang="cs-CZ" b="1" dirty="0" smtClean="0"/>
              <a:t>větší celky </a:t>
            </a:r>
            <a:r>
              <a:rPr lang="cs-CZ" dirty="0" smtClean="0"/>
              <a:t>než jsou </a:t>
            </a:r>
            <a:br>
              <a:rPr lang="cs-CZ" dirty="0" smtClean="0"/>
            </a:br>
            <a:r>
              <a:rPr lang="cs-CZ" dirty="0" smtClean="0"/>
              <a:t>stávající MAS doporučujeme ad-hoc vytvářet společná </a:t>
            </a:r>
            <a:r>
              <a:rPr lang="cs-CZ" b="1" dirty="0" smtClean="0"/>
              <a:t>regionální programová partnerství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kde si všichni partneři budou </a:t>
            </a:r>
            <a:br>
              <a:rPr lang="cs-CZ" dirty="0" smtClean="0"/>
            </a:br>
            <a:r>
              <a:rPr lang="cs-CZ" dirty="0" smtClean="0"/>
              <a:t>rovni, nicméně pro potřeby </a:t>
            </a:r>
            <a:br>
              <a:rPr lang="cs-CZ" dirty="0" smtClean="0"/>
            </a:br>
            <a:r>
              <a:rPr lang="cs-CZ" dirty="0" smtClean="0"/>
              <a:t>koordinace by byl vždy </a:t>
            </a:r>
            <a:br>
              <a:rPr lang="cs-CZ" dirty="0" smtClean="0"/>
            </a:br>
            <a:r>
              <a:rPr lang="cs-CZ" dirty="0" smtClean="0"/>
              <a:t>určen </a:t>
            </a:r>
            <a:r>
              <a:rPr lang="cs-CZ" b="1" dirty="0" smtClean="0"/>
              <a:t>vedoucí partner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(princip KMAS)</a:t>
            </a:r>
          </a:p>
          <a:p>
            <a:r>
              <a:rPr lang="cs-CZ" dirty="0" smtClean="0"/>
              <a:t>snaha o maximální pokrytí </a:t>
            </a:r>
            <a:br>
              <a:rPr lang="cs-CZ" dirty="0" smtClean="0"/>
            </a:br>
            <a:r>
              <a:rPr lang="cs-CZ" dirty="0" smtClean="0"/>
              <a:t>ČR metodou LEADER</a:t>
            </a:r>
          </a:p>
          <a:p>
            <a:pPr lvl="1"/>
            <a:r>
              <a:rPr lang="cs-CZ" dirty="0" smtClean="0"/>
              <a:t>viz mapa ubývajících „bílých míst“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MAS = základní skladebná jednotka</a:t>
            </a:r>
            <a:endParaRPr lang="cs-CZ" sz="17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22943457"/>
              </p:ext>
            </p:extLst>
          </p:nvPr>
        </p:nvGraphicFramePr>
        <p:xfrm>
          <a:off x="3923928" y="2492896"/>
          <a:ext cx="5676269" cy="384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54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ál 67"/>
          <p:cNvSpPr/>
          <p:nvPr/>
        </p:nvSpPr>
        <p:spPr>
          <a:xfrm>
            <a:off x="3412833" y="1180244"/>
            <a:ext cx="6821339" cy="5880246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6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Zaoblený obdélník 102"/>
          <p:cNvSpPr/>
          <p:nvPr/>
        </p:nvSpPr>
        <p:spPr>
          <a:xfrm>
            <a:off x="-180528" y="1523011"/>
            <a:ext cx="3888432" cy="3898263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6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266" name="Picture 2" descr="nsmas-logo-v-ml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32521" r="24171" b="3230"/>
          <a:stretch>
            <a:fillRect/>
          </a:stretch>
        </p:blipFill>
        <p:spPr bwMode="auto">
          <a:xfrm>
            <a:off x="7019925" y="274638"/>
            <a:ext cx="22240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o</a:t>
            </a:r>
            <a:r>
              <a:rPr lang="cs-CZ" sz="3600" dirty="0" smtClean="0"/>
              <a:t>rganizační struktura MAS</a:t>
            </a:r>
            <a:endParaRPr lang="cs-CZ" sz="1400" dirty="0"/>
          </a:p>
        </p:txBody>
      </p:sp>
      <p:sp>
        <p:nvSpPr>
          <p:cNvPr id="4" name="Ovál 3"/>
          <p:cNvSpPr/>
          <p:nvPr/>
        </p:nvSpPr>
        <p:spPr>
          <a:xfrm>
            <a:off x="5940152" y="2098270"/>
            <a:ext cx="1872208" cy="1151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ČLENOVÉ</a:t>
            </a:r>
            <a:endParaRPr lang="cs-CZ" b="1" dirty="0"/>
          </a:p>
        </p:txBody>
      </p:sp>
      <p:sp>
        <p:nvSpPr>
          <p:cNvPr id="7" name="Ovál 6"/>
          <p:cNvSpPr/>
          <p:nvPr/>
        </p:nvSpPr>
        <p:spPr>
          <a:xfrm>
            <a:off x="5940152" y="3650838"/>
            <a:ext cx="1872208" cy="1151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VÝBOR</a:t>
            </a:r>
            <a:endParaRPr lang="cs-CZ" b="1" dirty="0"/>
          </a:p>
        </p:txBody>
      </p:sp>
      <p:sp>
        <p:nvSpPr>
          <p:cNvPr id="8" name="Ovál 7"/>
          <p:cNvSpPr/>
          <p:nvPr/>
        </p:nvSpPr>
        <p:spPr>
          <a:xfrm>
            <a:off x="7382177" y="5196029"/>
            <a:ext cx="1872208" cy="1151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VÝBĚROVÁ KOMISE</a:t>
            </a:r>
            <a:endParaRPr lang="cs-CZ" sz="1600" b="1" dirty="0"/>
          </a:p>
        </p:txBody>
      </p:sp>
      <p:sp>
        <p:nvSpPr>
          <p:cNvPr id="9" name="Ovál 8"/>
          <p:cNvSpPr/>
          <p:nvPr/>
        </p:nvSpPr>
        <p:spPr>
          <a:xfrm>
            <a:off x="4473150" y="5189070"/>
            <a:ext cx="1872208" cy="1151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MONITOR.KOMISE</a:t>
            </a:r>
            <a:endParaRPr lang="cs-CZ" sz="16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436712" y="3887875"/>
            <a:ext cx="2520280" cy="764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SPRÁVNÍ RADA</a:t>
            </a:r>
            <a:endParaRPr lang="cs-CZ" b="1" dirty="0"/>
          </a:p>
        </p:txBody>
      </p:sp>
      <p:sp>
        <p:nvSpPr>
          <p:cNvPr id="15" name="Ovál 14"/>
          <p:cNvSpPr/>
          <p:nvPr/>
        </p:nvSpPr>
        <p:spPr>
          <a:xfrm>
            <a:off x="3609054" y="3747558"/>
            <a:ext cx="1800200" cy="95814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3">
                  <a:tint val="95500"/>
                  <a:shade val="100000"/>
                  <a:satMod val="155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KONTROLNÍ ORGÁN</a:t>
            </a:r>
            <a:endParaRPr lang="cs-CZ" sz="1400" b="1" dirty="0"/>
          </a:p>
        </p:txBody>
      </p:sp>
      <p:sp>
        <p:nvSpPr>
          <p:cNvPr id="16" name="Ovál 15"/>
          <p:cNvSpPr/>
          <p:nvPr/>
        </p:nvSpPr>
        <p:spPr>
          <a:xfrm>
            <a:off x="4512568" y="1408749"/>
            <a:ext cx="1575792" cy="769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VEŘEJNÝ SEKTOR</a:t>
            </a:r>
            <a:endParaRPr lang="cs-CZ" sz="1400" b="1" dirty="0"/>
          </a:p>
        </p:txBody>
      </p:sp>
      <p:sp>
        <p:nvSpPr>
          <p:cNvPr id="17" name="Ovál 16"/>
          <p:cNvSpPr/>
          <p:nvPr/>
        </p:nvSpPr>
        <p:spPr>
          <a:xfrm>
            <a:off x="6088360" y="1052736"/>
            <a:ext cx="1575792" cy="769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PODNIK.</a:t>
            </a:r>
            <a:br>
              <a:rPr lang="cs-CZ" sz="1400" b="1" dirty="0" smtClean="0"/>
            </a:br>
            <a:r>
              <a:rPr lang="cs-CZ" sz="1400" b="1" dirty="0" smtClean="0"/>
              <a:t>SEKTOR</a:t>
            </a:r>
            <a:endParaRPr lang="cs-CZ" sz="1400" b="1" dirty="0"/>
          </a:p>
        </p:txBody>
      </p:sp>
      <p:sp>
        <p:nvSpPr>
          <p:cNvPr id="18" name="Ovál 17"/>
          <p:cNvSpPr/>
          <p:nvPr/>
        </p:nvSpPr>
        <p:spPr>
          <a:xfrm>
            <a:off x="7660704" y="1408749"/>
            <a:ext cx="1575792" cy="7692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NEZISK.</a:t>
            </a:r>
            <a:br>
              <a:rPr lang="cs-CZ" sz="1400" b="1" dirty="0" smtClean="0"/>
            </a:br>
            <a:r>
              <a:rPr lang="cs-CZ" sz="1400" b="1" dirty="0" smtClean="0"/>
              <a:t>SEKTOR</a:t>
            </a:r>
            <a:endParaRPr lang="cs-CZ" sz="1400" b="1" dirty="0"/>
          </a:p>
        </p:txBody>
      </p:sp>
      <p:cxnSp>
        <p:nvCxnSpPr>
          <p:cNvPr id="6" name="Přímá spojnice se šipkou 5"/>
          <p:cNvCxnSpPr>
            <a:stCxn id="11" idx="2"/>
            <a:endCxn id="12" idx="0"/>
          </p:cNvCxnSpPr>
          <p:nvPr/>
        </p:nvCxnSpPr>
        <p:spPr>
          <a:xfrm flipH="1">
            <a:off x="1696852" y="3056411"/>
            <a:ext cx="337" cy="8314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16" idx="5"/>
            <a:endCxn id="4" idx="1"/>
          </p:cNvCxnSpPr>
          <p:nvPr/>
        </p:nvCxnSpPr>
        <p:spPr>
          <a:xfrm>
            <a:off x="5857591" y="2065330"/>
            <a:ext cx="356740" cy="20158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17" idx="4"/>
            <a:endCxn id="4" idx="0"/>
          </p:cNvCxnSpPr>
          <p:nvPr/>
        </p:nvCxnSpPr>
        <p:spPr>
          <a:xfrm>
            <a:off x="6876256" y="1821968"/>
            <a:ext cx="0" cy="27630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stCxn id="18" idx="3"/>
            <a:endCxn id="4" idx="7"/>
          </p:cNvCxnSpPr>
          <p:nvPr/>
        </p:nvCxnSpPr>
        <p:spPr>
          <a:xfrm flipH="1">
            <a:off x="7538181" y="2065330"/>
            <a:ext cx="353292" cy="20158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4" idx="4"/>
            <a:endCxn id="7" idx="0"/>
          </p:cNvCxnSpPr>
          <p:nvPr/>
        </p:nvCxnSpPr>
        <p:spPr>
          <a:xfrm>
            <a:off x="6876256" y="3249852"/>
            <a:ext cx="0" cy="400986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>
            <a:stCxn id="7" idx="3"/>
            <a:endCxn id="9" idx="0"/>
          </p:cNvCxnSpPr>
          <p:nvPr/>
        </p:nvCxnSpPr>
        <p:spPr>
          <a:xfrm flipH="1">
            <a:off x="5409254" y="4633775"/>
            <a:ext cx="805077" cy="555295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>
            <a:stCxn id="7" idx="5"/>
            <a:endCxn id="8" idx="0"/>
          </p:cNvCxnSpPr>
          <p:nvPr/>
        </p:nvCxnSpPr>
        <p:spPr>
          <a:xfrm>
            <a:off x="7538181" y="4633775"/>
            <a:ext cx="780100" cy="56225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15" idx="4"/>
            <a:endCxn id="9" idx="0"/>
          </p:cNvCxnSpPr>
          <p:nvPr/>
        </p:nvCxnSpPr>
        <p:spPr>
          <a:xfrm>
            <a:off x="4509154" y="4705699"/>
            <a:ext cx="900100" cy="483371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>
            <a:endCxn id="15" idx="7"/>
          </p:cNvCxnSpPr>
          <p:nvPr/>
        </p:nvCxnSpPr>
        <p:spPr>
          <a:xfrm flipH="1">
            <a:off x="5145621" y="3249852"/>
            <a:ext cx="1514611" cy="638023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>
            <a:stCxn id="11" idx="2"/>
            <a:endCxn id="15" idx="1"/>
          </p:cNvCxnSpPr>
          <p:nvPr/>
        </p:nvCxnSpPr>
        <p:spPr>
          <a:xfrm>
            <a:off x="1697189" y="3056411"/>
            <a:ext cx="2175498" cy="831464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ený obdélník 10"/>
          <p:cNvSpPr/>
          <p:nvPr/>
        </p:nvSpPr>
        <p:spPr>
          <a:xfrm>
            <a:off x="437049" y="2291711"/>
            <a:ext cx="2520280" cy="764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ZAKLADATELÉ</a:t>
            </a:r>
            <a:endParaRPr lang="cs-CZ" b="1" dirty="0"/>
          </a:p>
        </p:txBody>
      </p:sp>
      <p:sp>
        <p:nvSpPr>
          <p:cNvPr id="11289" name="Oblouk 11288"/>
          <p:cNvSpPr/>
          <p:nvPr/>
        </p:nvSpPr>
        <p:spPr>
          <a:xfrm>
            <a:off x="5328727" y="3266247"/>
            <a:ext cx="2989554" cy="3845647"/>
          </a:xfrm>
          <a:prstGeom prst="arc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blouk 93"/>
          <p:cNvSpPr/>
          <p:nvPr/>
        </p:nvSpPr>
        <p:spPr>
          <a:xfrm flipH="1">
            <a:off x="5409254" y="3249852"/>
            <a:ext cx="2989554" cy="3845647"/>
          </a:xfrm>
          <a:prstGeom prst="arc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0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03" grpId="0" animBg="1"/>
      <p:bldP spid="4" grpId="0" animBg="1"/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1" grpId="0" animBg="1"/>
      <p:bldP spid="11289" grpId="0" animBg="1"/>
      <p:bldP spid="9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C00000"/>
      </a:accent3>
      <a:accent4>
        <a:srgbClr val="909465"/>
      </a:accent4>
      <a:accent5>
        <a:srgbClr val="956B43"/>
      </a:accent5>
      <a:accent6>
        <a:srgbClr val="FF0000"/>
      </a:accent6>
      <a:hlink>
        <a:srgbClr val="FF0000"/>
      </a:hlink>
      <a:folHlink>
        <a:srgbClr val="FF000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613</TotalTime>
  <Words>727</Words>
  <Application>Microsoft Office PowerPoint</Application>
  <PresentationFormat>Předvádění na obrazovce (4:3)</PresentationFormat>
  <Paragraphs>233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Shluk</vt:lpstr>
      <vt:lpstr>KOMUNITNĚ VEDENÝ MÍSTNÍ ROZVOJ  aneb LEADER 2014-20</vt:lpstr>
      <vt:lpstr>legislativní rámec</vt:lpstr>
      <vt:lpstr>komunitně vedený místní rozvoj COMMUNITY-LED LOCAL DEVELOPMENT</vt:lpstr>
      <vt:lpstr>východiska </vt:lpstr>
      <vt:lpstr>základní principy </vt:lpstr>
      <vt:lpstr>místní akční skupina (MAS) </vt:lpstr>
      <vt:lpstr>současné rozložení MAS v ČR stav k 2/2012</vt:lpstr>
      <vt:lpstr>MAS = základní skladebná jednotka</vt:lpstr>
      <vt:lpstr>organizační struktura MAS</vt:lpstr>
      <vt:lpstr>Integrovaná strategie rozvoje území</vt:lpstr>
      <vt:lpstr>programové rámce</vt:lpstr>
      <vt:lpstr>formy podpora projektů</vt:lpstr>
      <vt:lpstr>příprava a výběr projektů</vt:lpstr>
      <vt:lpstr>konstrukce strategií MAS</vt:lpstr>
      <vt:lpstr>realizace pomocí projektů</vt:lpstr>
      <vt:lpstr>rozhraní mezi fondy a přístupy</vt:lpstr>
      <vt:lpstr>posuzování strategií  a programových rámců</vt:lpstr>
      <vt:lpstr>financování režijních výdajů MAS</vt:lpstr>
      <vt:lpstr>alokace na MAS</vt:lpstr>
      <vt:lpstr>navrhovaný harmonogram</vt:lpstr>
      <vt:lpstr>Národní koordinační jednotka pro LEADER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kuchařka LEADER 2014-20</dc:title>
  <dc:creator>Cesky Zapad - Mistni partnerstvi</dc:creator>
  <cp:lastModifiedBy>Nobody</cp:lastModifiedBy>
  <cp:revision>72</cp:revision>
  <cp:lastPrinted>2012-01-26T22:18:35Z</cp:lastPrinted>
  <dcterms:created xsi:type="dcterms:W3CDTF">2012-01-03T04:45:28Z</dcterms:created>
  <dcterms:modified xsi:type="dcterms:W3CDTF">2012-05-17T11:52:15Z</dcterms:modified>
</cp:coreProperties>
</file>